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Lst>
  <p:notesMasterIdLst>
    <p:notesMasterId r:id="rId38"/>
  </p:notesMasterIdLst>
  <p:sldIdLst>
    <p:sldId id="334" r:id="rId3"/>
    <p:sldId id="325" r:id="rId4"/>
    <p:sldId id="324" r:id="rId5"/>
    <p:sldId id="258" r:id="rId6"/>
    <p:sldId id="326" r:id="rId7"/>
    <p:sldId id="284" r:id="rId8"/>
    <p:sldId id="285" r:id="rId9"/>
    <p:sldId id="333" r:id="rId10"/>
    <p:sldId id="268" r:id="rId11"/>
    <p:sldId id="295" r:id="rId12"/>
    <p:sldId id="296" r:id="rId13"/>
    <p:sldId id="269" r:id="rId14"/>
    <p:sldId id="297" r:id="rId15"/>
    <p:sldId id="298" r:id="rId16"/>
    <p:sldId id="272" r:id="rId17"/>
    <p:sldId id="303" r:id="rId18"/>
    <p:sldId id="304" r:id="rId19"/>
    <p:sldId id="278" r:id="rId20"/>
    <p:sldId id="313" r:id="rId21"/>
    <p:sldId id="314" r:id="rId22"/>
    <p:sldId id="279" r:id="rId23"/>
    <p:sldId id="315" r:id="rId24"/>
    <p:sldId id="316" r:id="rId25"/>
    <p:sldId id="259" r:id="rId26"/>
    <p:sldId id="320" r:id="rId27"/>
    <p:sldId id="335" r:id="rId28"/>
    <p:sldId id="330" r:id="rId29"/>
    <p:sldId id="331" r:id="rId30"/>
    <p:sldId id="332" r:id="rId31"/>
    <p:sldId id="327" r:id="rId32"/>
    <p:sldId id="328" r:id="rId33"/>
    <p:sldId id="329" r:id="rId34"/>
    <p:sldId id="257" r:id="rId35"/>
    <p:sldId id="322" r:id="rId36"/>
    <p:sldId id="32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791"/>
    <a:srgbClr val="283178"/>
    <a:srgbClr val="ED393A"/>
  </p:clrMru>
  <p:extLst>
    <p:ext uri="{E76CE94A-603C-4142-B9EB-6D1370010A27}">
      <p14:discardImageEditData xmlns:p14="http://schemas.microsoft.com/office/powerpoint/2010/main" val="1"/>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9436" autoAdjust="0"/>
  </p:normalViewPr>
  <p:slideViewPr>
    <p:cSldViewPr snapToGrid="0">
      <p:cViewPr varScale="1">
        <p:scale>
          <a:sx n="90" d="100"/>
          <a:sy n="90" d="100"/>
        </p:scale>
        <p:origin x="12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5F7C6B-4F35-4CE1-867E-53A24F9666C3}" type="datetimeFigureOut">
              <a:rPr lang="en-US" smtClean="0"/>
              <a:t>4/27/2022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7E44BA-FF97-44F1-A41B-FB59B14CAA75}" type="slidenum">
              <a:rPr lang="en-US" smtClean="0"/>
              <a:t>‹#›</a:t>
            </a:fld>
            <a:endParaRPr lang="en-US"/>
          </a:p>
        </p:txBody>
      </p:sp>
    </p:spTree>
    <p:extLst>
      <p:ext uri="{BB962C8B-B14F-4D97-AF65-F5344CB8AC3E}">
        <p14:creationId xmlns:p14="http://schemas.microsoft.com/office/powerpoint/2010/main" val="3978239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cases.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 cases contain the ABCD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2</a:t>
            </a:fld>
            <a:endParaRPr lang="en-US" dirty="0"/>
          </a:p>
        </p:txBody>
      </p:sp>
    </p:spTree>
    <p:extLst>
      <p:ext uri="{BB962C8B-B14F-4D97-AF65-F5344CB8AC3E}">
        <p14:creationId xmlns:p14="http://schemas.microsoft.com/office/powerpoint/2010/main" val="22678534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11</a:t>
            </a:fld>
            <a:endParaRPr lang="en-US"/>
          </a:p>
        </p:txBody>
      </p:sp>
    </p:spTree>
    <p:extLst>
      <p:ext uri="{BB962C8B-B14F-4D97-AF65-F5344CB8AC3E}">
        <p14:creationId xmlns:p14="http://schemas.microsoft.com/office/powerpoint/2010/main" val="1280729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r>
              <a:rPr lang="en-US" i="1" dirty="0"/>
              <a:t>Consider the following based on your specific EMS and trauma system resources and geographic constraints</a:t>
            </a:r>
            <a:endParaRPr lang="en-US" dirty="0"/>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12</a:t>
            </a:fld>
            <a:endParaRPr lang="en-US"/>
          </a:p>
        </p:txBody>
      </p:sp>
    </p:spTree>
    <p:extLst>
      <p:ext uri="{BB962C8B-B14F-4D97-AF65-F5344CB8AC3E}">
        <p14:creationId xmlns:p14="http://schemas.microsoft.com/office/powerpoint/2010/main" val="367155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r>
              <a:rPr lang="en-US" i="1" dirty="0"/>
              <a:t>Consider the following based on your specific EMS and trauma system resources and geographic constraints</a:t>
            </a:r>
            <a:endParaRPr lang="en-US" dirty="0"/>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13</a:t>
            </a:fld>
            <a:endParaRPr lang="en-US"/>
          </a:p>
        </p:txBody>
      </p:sp>
    </p:spTree>
    <p:extLst>
      <p:ext uri="{BB962C8B-B14F-4D97-AF65-F5344CB8AC3E}">
        <p14:creationId xmlns:p14="http://schemas.microsoft.com/office/powerpoint/2010/main" val="34673008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Discussion Points:</a:t>
            </a:r>
            <a:r>
              <a:rPr lang="en-US" u="none" dirty="0"/>
              <a:t> </a:t>
            </a:r>
            <a:r>
              <a:rPr lang="en-US" i="1" dirty="0"/>
              <a:t>Consider the following based on your specific EMS and trauma system resources and geographic constraints</a:t>
            </a:r>
            <a:endParaRPr lang="en-US" dirty="0"/>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This level of extrication does meet the extrication for entrapment criterion and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14</a:t>
            </a:fld>
            <a:endParaRPr lang="en-US"/>
          </a:p>
        </p:txBody>
      </p:sp>
    </p:spTree>
    <p:extLst>
      <p:ext uri="{BB962C8B-B14F-4D97-AF65-F5344CB8AC3E}">
        <p14:creationId xmlns:p14="http://schemas.microsoft.com/office/powerpoint/2010/main" val="1046677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15</a:t>
            </a:fld>
            <a:endParaRPr lang="en-US"/>
          </a:p>
        </p:txBody>
      </p:sp>
    </p:spTree>
    <p:extLst>
      <p:ext uri="{BB962C8B-B14F-4D97-AF65-F5344CB8AC3E}">
        <p14:creationId xmlns:p14="http://schemas.microsoft.com/office/powerpoint/2010/main" val="29068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16</a:t>
            </a:fld>
            <a:endParaRPr lang="en-US"/>
          </a:p>
        </p:txBody>
      </p:sp>
    </p:spTree>
    <p:extLst>
      <p:ext uri="{BB962C8B-B14F-4D97-AF65-F5344CB8AC3E}">
        <p14:creationId xmlns:p14="http://schemas.microsoft.com/office/powerpoint/2010/main" val="18394064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Active bleeding requiring a tourniquet or wound packing with continuous pressure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17</a:t>
            </a:fld>
            <a:endParaRPr lang="en-US"/>
          </a:p>
        </p:txBody>
      </p:sp>
    </p:spTree>
    <p:extLst>
      <p:ext uri="{BB962C8B-B14F-4D97-AF65-F5344CB8AC3E}">
        <p14:creationId xmlns:p14="http://schemas.microsoft.com/office/powerpoint/2010/main" val="1196890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triage criteria, may be reasonable in EMS judgment that patient does not meet this criterion and can go to a non-trauma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18</a:t>
            </a:fld>
            <a:endParaRPr lang="en-US"/>
          </a:p>
        </p:txBody>
      </p:sp>
    </p:spTree>
    <p:extLst>
      <p:ext uri="{BB962C8B-B14F-4D97-AF65-F5344CB8AC3E}">
        <p14:creationId xmlns:p14="http://schemas.microsoft.com/office/powerpoint/2010/main" val="3299356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triage criteria, may be reasonable in EMS judgment that patient does not meet this criterion and can go to a non-trauma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19</a:t>
            </a:fld>
            <a:endParaRPr lang="en-US"/>
          </a:p>
        </p:txBody>
      </p:sp>
    </p:spTree>
    <p:extLst>
      <p:ext uri="{BB962C8B-B14F-4D97-AF65-F5344CB8AC3E}">
        <p14:creationId xmlns:p14="http://schemas.microsoft.com/office/powerpoint/2010/main" val="1674412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a:t>
            </a:r>
            <a:r>
              <a:rPr lang="en-US" dirty="0">
                <a:sym typeface="Wingdings" panose="05000000000000000000" pitchFamily="2" charset="2"/>
              </a:rPr>
              <a:t> YELLOW criteria, should go to trauma center not necessarily highest level available (if no RED criteria met) </a:t>
            </a:r>
          </a:p>
          <a:p>
            <a:r>
              <a:rPr lang="en-US" b="1" dirty="0"/>
              <a:t>Unclear if significant head impact. In absence of other risk factors or evidence of head trauma, may be reasonable in EMS judgment that patient does not meet this criterion and can go to a non-trauma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20</a:t>
            </a:fld>
            <a:endParaRPr lang="en-US"/>
          </a:p>
        </p:txBody>
      </p:sp>
    </p:spTree>
    <p:extLst>
      <p:ext uri="{BB962C8B-B14F-4D97-AF65-F5344CB8AC3E}">
        <p14:creationId xmlns:p14="http://schemas.microsoft.com/office/powerpoint/2010/main" val="206745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Multiple case scenarios have been developed to facilitate education and training to apply the National Field Triage Guideline in practice. Covering all cases is not necessary depending on time constraints; it is recommended to cover at least 3-5 cases. Choose a variety of cases that cover Injury Patterns, Mental Status &amp; Vital Signs, Mechanism of Injury, &amp; EMS Judgment criteria from the Guideline to illustrate how each set of criteria is applied to injured patients. </a:t>
            </a:r>
          </a:p>
          <a:p>
            <a:endParaRPr lang="en-US" dirty="0"/>
          </a:p>
          <a:p>
            <a:r>
              <a:rPr lang="en-US" dirty="0"/>
              <a:t>The cases contain the ABCD primary survey and secondary survey to clarify if a patient does or does not meet the specific criterion. </a:t>
            </a:r>
          </a:p>
        </p:txBody>
      </p:sp>
      <p:sp>
        <p:nvSpPr>
          <p:cNvPr id="4" name="Slide Number Placeholder 3"/>
          <p:cNvSpPr>
            <a:spLocks noGrp="1"/>
          </p:cNvSpPr>
          <p:nvPr>
            <p:ph type="sldNum" sz="quarter" idx="5"/>
          </p:nvPr>
        </p:nvSpPr>
        <p:spPr/>
        <p:txBody>
          <a:bodyPr/>
          <a:lstStyle/>
          <a:p>
            <a:fld id="{BDD1EB6A-D915-4F90-B9A2-D3F0CF37B2EB}" type="slidenum">
              <a:rPr lang="en-US" smtClean="0"/>
              <a:t>3</a:t>
            </a:fld>
            <a:endParaRPr lang="en-US" dirty="0"/>
          </a:p>
        </p:txBody>
      </p:sp>
    </p:spTree>
    <p:extLst>
      <p:ext uri="{BB962C8B-B14F-4D97-AF65-F5344CB8AC3E}">
        <p14:creationId xmlns:p14="http://schemas.microsoft.com/office/powerpoint/2010/main" val="265431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21</a:t>
            </a:fld>
            <a:endParaRPr lang="en-US"/>
          </a:p>
        </p:txBody>
      </p:sp>
    </p:spTree>
    <p:extLst>
      <p:ext uri="{BB962C8B-B14F-4D97-AF65-F5344CB8AC3E}">
        <p14:creationId xmlns:p14="http://schemas.microsoft.com/office/powerpoint/2010/main" val="37544859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22</a:t>
            </a:fld>
            <a:endParaRPr lang="en-US"/>
          </a:p>
        </p:txBody>
      </p:sp>
    </p:spTree>
    <p:extLst>
      <p:ext uri="{BB962C8B-B14F-4D97-AF65-F5344CB8AC3E}">
        <p14:creationId xmlns:p14="http://schemas.microsoft.com/office/powerpoint/2010/main" val="268015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EMS Judgment: additional risk factors of lower level fall in older adult with significant head impact + Anticoagulation use </a:t>
            </a:r>
            <a:r>
              <a:rPr lang="en-US" dirty="0">
                <a:sym typeface="Wingdings" panose="05000000000000000000" pitchFamily="2" charset="2"/>
              </a:rPr>
              <a:t> YELLOW criteria, should go to trauma center not necessarily highest level available (if no RED criteria met) </a:t>
            </a:r>
          </a:p>
          <a:p>
            <a:r>
              <a:rPr lang="en-US" b="1" dirty="0"/>
              <a:t>Multiple additional risk factors including anticoagulation in setting of evidence of significant head impact. Likely patients should be taken to a trauma center. </a:t>
            </a:r>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23</a:t>
            </a:fld>
            <a:endParaRPr lang="en-US"/>
          </a:p>
        </p:txBody>
      </p:sp>
    </p:spTree>
    <p:extLst>
      <p:ext uri="{BB962C8B-B14F-4D97-AF65-F5344CB8AC3E}">
        <p14:creationId xmlns:p14="http://schemas.microsoft.com/office/powerpoint/2010/main" val="3736481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27276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57466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r>
              <a:rPr lang="en-US" b="1" dirty="0"/>
              <a:t>Intrusion is away from occupant site, not &gt;18 inches overall. </a:t>
            </a:r>
            <a:r>
              <a:rPr lang="en-US" b="1" dirty="0">
                <a:sym typeface="Wingdings" panose="05000000000000000000" pitchFamily="2" charset="2"/>
              </a:rPr>
              <a:t>Patient does NOT meet this criterion, does not need a trauma center if no other criteria met. </a:t>
            </a:r>
            <a:endParaRPr lang="en-US"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529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602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29333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Intrusion for passenger is at the occupant site and &gt;12 inches. </a:t>
            </a:r>
            <a:r>
              <a:rPr lang="en-US" b="1" dirty="0">
                <a:sym typeface="Wingdings" panose="05000000000000000000" pitchFamily="2" charset="2"/>
              </a:rPr>
              <a:t>Passenger does meet this criterion which is associated with a high risk of severe injury. The patient should be taken to a trauma center.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5851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628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r>
              <a:rPr lang="en-US" dirty="0"/>
              <a:t>If you have not already, review the Field Triage Guidelines here. </a:t>
            </a:r>
          </a:p>
        </p:txBody>
      </p:sp>
      <p:sp>
        <p:nvSpPr>
          <p:cNvPr id="4" name="Slide Number Placeholder 3"/>
          <p:cNvSpPr>
            <a:spLocks noGrp="1"/>
          </p:cNvSpPr>
          <p:nvPr>
            <p:ph type="sldNum" sz="quarter" idx="5"/>
          </p:nvPr>
        </p:nvSpPr>
        <p:spPr/>
        <p:txBody>
          <a:bodyPr/>
          <a:lstStyle/>
          <a:p>
            <a:fld id="{BDD1EB6A-D915-4F90-B9A2-D3F0CF37B2EB}" type="slidenum">
              <a:rPr lang="en-US" smtClean="0"/>
              <a:t>4</a:t>
            </a:fld>
            <a:endParaRPr lang="en-US" dirty="0"/>
          </a:p>
        </p:txBody>
      </p:sp>
    </p:spTree>
    <p:extLst>
      <p:ext uri="{BB962C8B-B14F-4D97-AF65-F5344CB8AC3E}">
        <p14:creationId xmlns:p14="http://schemas.microsoft.com/office/powerpoint/2010/main" val="39418818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70420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Criterion demonstrated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 EMS Judgement: Pregnancy &gt;20 weeks </a:t>
            </a:r>
            <a:r>
              <a:rPr lang="en-US" dirty="0">
                <a:sym typeface="Wingdings" panose="05000000000000000000" pitchFamily="2" charset="2"/>
              </a:rPr>
              <a:t> YELLOW criteria, should go to trauma center not necessarily highest level available (if no RED criteria met)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 Significant intrusion (including roof) &gt;12 inches occupant site OR &gt;18 inches any site </a:t>
            </a:r>
            <a:r>
              <a:rPr lang="en-US" dirty="0">
                <a:sym typeface="Wingdings" panose="05000000000000000000" pitchFamily="2" charset="2"/>
              </a:rPr>
              <a:t> YELLOW criteria, should go to trauma center not necessarily highest level available (if no RED criteria met) </a:t>
            </a:r>
            <a:endParaRPr lang="en-US" b="1" dirty="0"/>
          </a:p>
          <a:p>
            <a:r>
              <a:rPr lang="en-US" b="1" dirty="0"/>
              <a:t>As in the first part of the case, the intrusion criteria are not met; however, with pregnancy &gt;20 weeks and abdominal bruising, patient likely should be taken to a trauma center with OB capabilities. </a:t>
            </a:r>
          </a:p>
          <a:p>
            <a:endParaRPr lang="en-US" dirty="0"/>
          </a:p>
          <a:p>
            <a:r>
              <a:rPr lang="en-US" dirty="0"/>
              <a:t>System &amp; resource considerations – </a:t>
            </a:r>
          </a:p>
          <a:p>
            <a:endParaRPr lang="en-US" dirty="0"/>
          </a:p>
          <a:p>
            <a:r>
              <a:rPr lang="en-US" dirty="0"/>
              <a:t>Bypass other centers – </a:t>
            </a:r>
          </a:p>
          <a:p>
            <a:endParaRPr lang="en-US" dirty="0"/>
          </a:p>
          <a:p>
            <a:pPr lvl="0">
              <a:defRPr/>
            </a:pPr>
            <a:r>
              <a:rPr lang="en-US" dirty="0"/>
              <a:t>Patient destination – </a:t>
            </a:r>
          </a:p>
          <a:p>
            <a:pPr lvl="0">
              <a:defRPr/>
            </a:pPr>
            <a:endParaRPr lang="en-US" dirty="0"/>
          </a:p>
          <a:p>
            <a:r>
              <a:rPr lang="en-US" dirty="0"/>
              <a:t>Transport mode –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D1EB6A-D915-4F90-B9A2-D3F0CF37B2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027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33</a:t>
            </a:fld>
            <a:endParaRPr lang="en-US" dirty="0"/>
          </a:p>
        </p:txBody>
      </p:sp>
    </p:spTree>
    <p:extLst>
      <p:ext uri="{BB962C8B-B14F-4D97-AF65-F5344CB8AC3E}">
        <p14:creationId xmlns:p14="http://schemas.microsoft.com/office/powerpoint/2010/main" val="628998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34</a:t>
            </a:fld>
            <a:endParaRPr lang="en-US" dirty="0"/>
          </a:p>
        </p:txBody>
      </p:sp>
    </p:spTree>
    <p:extLst>
      <p:ext uri="{BB962C8B-B14F-4D97-AF65-F5344CB8AC3E}">
        <p14:creationId xmlns:p14="http://schemas.microsoft.com/office/powerpoint/2010/main" val="37989127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pPr marL="0" indent="0">
              <a:buFont typeface="Arial" panose="020B0604020202020204" pitchFamily="34" charset="0"/>
              <a:buNone/>
            </a:pPr>
            <a:r>
              <a:rPr lang="en-US" b="0" dirty="0"/>
              <a:t>Criterion demonstrated –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t>1. Fall from height &gt;10 feet (all ages) </a:t>
            </a:r>
            <a:r>
              <a:rPr lang="en-US" sz="1200" b="0" dirty="0">
                <a:sym typeface="Wingdings" panose="05000000000000000000" pitchFamily="2" charset="2"/>
              </a:rPr>
              <a:t></a:t>
            </a:r>
            <a:r>
              <a:rPr lang="en-US" dirty="0">
                <a:sym typeface="Wingdings" panose="05000000000000000000" pitchFamily="2" charset="2"/>
              </a:rPr>
              <a:t> YELLOW criteria, should go to trauma center not necessarily highest level available (if no RED criteria met) </a:t>
            </a:r>
            <a:endParaRPr lang="en-US" sz="1200" b="0" dirty="0"/>
          </a:p>
          <a:p>
            <a:pPr marL="0" indent="0">
              <a:buFont typeface="Arial" panose="020B0604020202020204" pitchFamily="34" charset="0"/>
              <a:buNone/>
            </a:pPr>
            <a:r>
              <a:rPr lang="en-US" sz="1200" b="0" dirty="0"/>
              <a:t>2. </a:t>
            </a:r>
            <a:r>
              <a:rPr lang="en-US" sz="1200" dirty="0"/>
              <a:t>Suspected spinal injury: New onset motor or sensory loss </a:t>
            </a:r>
            <a:r>
              <a:rPr lang="en-US" dirty="0">
                <a:sym typeface="Wingdings" panose="05000000000000000000" pitchFamily="2" charset="2"/>
              </a:rPr>
              <a:t> RED criterion, should go to highest level trauma center available</a:t>
            </a:r>
            <a:endParaRPr lang="en-US" sz="1200" dirty="0"/>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System &amp; resource considerations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Bypass other centers –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Patient destination – Patient should go to the highest level of trauma center available because of the suspected spinal injury with inability to move his legs after the fall. He meets both a RED criterion and YELLOW criterion, and the RED criteria supersedes the YELLOW criterion for destination determination.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r>
              <a:rPr lang="en-US" b="0"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35</a:t>
            </a:fld>
            <a:endParaRPr lang="en-US" dirty="0"/>
          </a:p>
        </p:txBody>
      </p:sp>
    </p:spTree>
    <p:extLst>
      <p:ext uri="{BB962C8B-B14F-4D97-AF65-F5344CB8AC3E}">
        <p14:creationId xmlns:p14="http://schemas.microsoft.com/office/powerpoint/2010/main" val="2600980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anose="020B0604020202020204" pitchFamily="34" charset="0"/>
                <a:cs typeface="Arial" panose="020B0604020202020204" pitchFamily="34" charset="0"/>
              </a:rPr>
              <a:t>Begin </a:t>
            </a:r>
            <a:r>
              <a:rPr lang="en-US" sz="1200" i="0" dirty="0">
                <a:latin typeface="Arial" panose="020B0604020202020204" pitchFamily="34" charset="0"/>
                <a:cs typeface="Arial" panose="020B0604020202020204" pitchFamily="34" charset="0"/>
              </a:rPr>
              <a:t>with a brief discussion of relevant EMS and trauma center resources of your system. The resources may include trauma centers of different levels, non-trauma center hospitals, air medical transport resources, other EMS coverage, or need for mutual aid. Additionally, it is important to consider geographic constraints or other challenges unique to the EMS and trauma system. </a:t>
            </a:r>
            <a:r>
              <a:rPr lang="en-US" i="1" dirty="0"/>
              <a:t>Consider these resources and geographic constraints as you guide the trainees through the following cases.</a:t>
            </a:r>
          </a:p>
          <a:p>
            <a:endParaRPr lang="en-US" sz="120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BDD1EB6A-D915-4F90-B9A2-D3F0CF37B2EB}" type="slidenum">
              <a:rPr lang="en-US" smtClean="0"/>
              <a:t>5</a:t>
            </a:fld>
            <a:endParaRPr lang="en-US" dirty="0"/>
          </a:p>
        </p:txBody>
      </p:sp>
    </p:spTree>
    <p:extLst>
      <p:ext uri="{BB962C8B-B14F-4D97-AF65-F5344CB8AC3E}">
        <p14:creationId xmlns:p14="http://schemas.microsoft.com/office/powerpoint/2010/main" val="20936380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6</a:t>
            </a:fld>
            <a:endParaRPr lang="en-US" dirty="0"/>
          </a:p>
        </p:txBody>
      </p:sp>
    </p:spTree>
    <p:extLst>
      <p:ext uri="{BB962C8B-B14F-4D97-AF65-F5344CB8AC3E}">
        <p14:creationId xmlns:p14="http://schemas.microsoft.com/office/powerpoint/2010/main" val="3108580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7</a:t>
            </a:fld>
            <a:endParaRPr lang="en-US" dirty="0"/>
          </a:p>
        </p:txBody>
      </p:sp>
    </p:spTree>
    <p:extLst>
      <p:ext uri="{BB962C8B-B14F-4D97-AF65-F5344CB8AC3E}">
        <p14:creationId xmlns:p14="http://schemas.microsoft.com/office/powerpoint/2010/main" val="3926894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u="none" dirty="0"/>
              <a:t> </a:t>
            </a:r>
            <a:r>
              <a:rPr lang="en-US" i="1" dirty="0"/>
              <a:t>Consider the following based on your specific EMS and trauma system resources and geographic constraints</a:t>
            </a:r>
          </a:p>
          <a:p>
            <a:r>
              <a:rPr lang="en-US" dirty="0"/>
              <a:t>Criterion demonstrated – Shock Index &gt;1 (e.g. HR&gt;SBP): HR 124, SBP 96 </a:t>
            </a:r>
            <a:r>
              <a:rPr lang="en-US" dirty="0">
                <a:sym typeface="Wingdings" panose="05000000000000000000" pitchFamily="2" charset="2"/>
              </a:rPr>
              <a:t> RED criterion, should go to highest level trauma center available</a:t>
            </a:r>
            <a:endParaRPr lang="en-US"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8</a:t>
            </a:fld>
            <a:endParaRPr lang="en-US" dirty="0"/>
          </a:p>
        </p:txBody>
      </p:sp>
    </p:spTree>
    <p:extLst>
      <p:ext uri="{BB962C8B-B14F-4D97-AF65-F5344CB8AC3E}">
        <p14:creationId xmlns:p14="http://schemas.microsoft.com/office/powerpoint/2010/main" val="401773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9</a:t>
            </a:fld>
            <a:endParaRPr lang="en-US"/>
          </a:p>
        </p:txBody>
      </p:sp>
    </p:spTree>
    <p:extLst>
      <p:ext uri="{BB962C8B-B14F-4D97-AF65-F5344CB8AC3E}">
        <p14:creationId xmlns:p14="http://schemas.microsoft.com/office/powerpoint/2010/main" val="3661705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Discussion Points:</a:t>
            </a:r>
            <a:r>
              <a:rPr lang="en-US" dirty="0"/>
              <a:t> </a:t>
            </a:r>
            <a:r>
              <a:rPr lang="en-US" i="1" dirty="0"/>
              <a:t>Consider the following based on your specific EMS and trauma system resources and geographic constraints</a:t>
            </a:r>
          </a:p>
          <a:p>
            <a:r>
              <a:rPr lang="en-US" dirty="0"/>
              <a:t>Criterion demonstrated – Need for extrication for entrapped patient </a:t>
            </a:r>
            <a:r>
              <a:rPr lang="en-US" dirty="0">
                <a:sym typeface="Wingdings" panose="05000000000000000000" pitchFamily="2" charset="2"/>
              </a:rPr>
              <a:t> YELLOW criteria, should go to trauma center not necessarily highest level available (if no RED criteria met) </a:t>
            </a:r>
          </a:p>
          <a:p>
            <a:r>
              <a:rPr lang="en-US" b="1" dirty="0">
                <a:sym typeface="Wingdings" panose="05000000000000000000" pitchFamily="2" charset="2"/>
              </a:rPr>
              <a:t>Patient does NOT meet this criterion, does not need a trauma center if no other criteria met. Popping a door does not rise to level of extrication for entrapment. </a:t>
            </a:r>
            <a:endParaRPr lang="en-US" b="1" dirty="0"/>
          </a:p>
          <a:p>
            <a:endParaRPr lang="en-US" dirty="0"/>
          </a:p>
          <a:p>
            <a:r>
              <a:rPr lang="en-US" dirty="0"/>
              <a:t>System &amp; resource considerations – </a:t>
            </a:r>
          </a:p>
          <a:p>
            <a:endParaRPr lang="en-US" dirty="0"/>
          </a:p>
          <a:p>
            <a:r>
              <a:rPr lang="en-US" dirty="0"/>
              <a:t>Bypass other centers – </a:t>
            </a:r>
          </a:p>
          <a:p>
            <a:endParaRPr lang="en-US" dirty="0"/>
          </a:p>
          <a:p>
            <a:r>
              <a:rPr lang="en-US" dirty="0"/>
              <a:t>Patient destination – </a:t>
            </a:r>
          </a:p>
          <a:p>
            <a:endParaRPr lang="en-US" dirty="0"/>
          </a:p>
          <a:p>
            <a:r>
              <a:rPr lang="en-US" dirty="0"/>
              <a:t>Transport mode – </a:t>
            </a:r>
          </a:p>
        </p:txBody>
      </p:sp>
      <p:sp>
        <p:nvSpPr>
          <p:cNvPr id="4" name="Slide Number Placeholder 3"/>
          <p:cNvSpPr>
            <a:spLocks noGrp="1"/>
          </p:cNvSpPr>
          <p:nvPr>
            <p:ph type="sldNum" sz="quarter" idx="5"/>
          </p:nvPr>
        </p:nvSpPr>
        <p:spPr/>
        <p:txBody>
          <a:bodyPr/>
          <a:lstStyle/>
          <a:p>
            <a:fld id="{BDD1EB6A-D915-4F90-B9A2-D3F0CF37B2EB}" type="slidenum">
              <a:rPr lang="en-US" smtClean="0"/>
              <a:t>10</a:t>
            </a:fld>
            <a:endParaRPr lang="en-US"/>
          </a:p>
        </p:txBody>
      </p:sp>
    </p:spTree>
    <p:extLst>
      <p:ext uri="{BB962C8B-B14F-4D97-AF65-F5344CB8AC3E}">
        <p14:creationId xmlns:p14="http://schemas.microsoft.com/office/powerpoint/2010/main" val="405353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7476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with Title">
    <p:spTree>
      <p:nvGrpSpPr>
        <p:cNvPr id="1" name=""/>
        <p:cNvGrpSpPr/>
        <p:nvPr/>
      </p:nvGrpSpPr>
      <p:grpSpPr>
        <a:xfrm>
          <a:off x="0" y="0"/>
          <a:ext cx="0" cy="0"/>
          <a:chOff x="0" y="0"/>
          <a:chExt cx="0" cy="0"/>
        </a:xfrm>
      </p:grpSpPr>
      <p:sp>
        <p:nvSpPr>
          <p:cNvPr id="4" name="Text Placeholder 8">
            <a:extLst>
              <a:ext uri="{FF2B5EF4-FFF2-40B4-BE49-F238E27FC236}">
                <a16:creationId xmlns:a16="http://schemas.microsoft.com/office/drawing/2014/main" id="{8C1BF854-5D28-1440-BD75-F87CE70623E0}"/>
              </a:ext>
            </a:extLst>
          </p:cNvPr>
          <p:cNvSpPr>
            <a:spLocks noGrp="1"/>
          </p:cNvSpPr>
          <p:nvPr>
            <p:ph type="body" sz="quarter" idx="10" hasCustomPrompt="1"/>
          </p:nvPr>
        </p:nvSpPr>
        <p:spPr>
          <a:xfrm>
            <a:off x="406400" y="1047255"/>
            <a:ext cx="113792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5" name="Text Placeholder 12">
            <a:extLst>
              <a:ext uri="{FF2B5EF4-FFF2-40B4-BE49-F238E27FC236}">
                <a16:creationId xmlns:a16="http://schemas.microsoft.com/office/drawing/2014/main" id="{F027FBBC-1734-0C48-A196-7B2E79005015}"/>
              </a:ext>
            </a:extLst>
          </p:cNvPr>
          <p:cNvSpPr>
            <a:spLocks noGrp="1"/>
          </p:cNvSpPr>
          <p:nvPr>
            <p:ph type="body" sz="quarter" idx="11" hasCustomPrompt="1"/>
          </p:nvPr>
        </p:nvSpPr>
        <p:spPr>
          <a:xfrm>
            <a:off x="406400" y="1744869"/>
            <a:ext cx="113792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8" name="Title 1">
            <a:extLst>
              <a:ext uri="{FF2B5EF4-FFF2-40B4-BE49-F238E27FC236}">
                <a16:creationId xmlns:a16="http://schemas.microsoft.com/office/drawing/2014/main" id="{3EEF2435-EDCB-0F49-93CA-5406B944AA97}"/>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3067568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007FF83B-962F-AB43-B80D-E486F2FA6F38}"/>
              </a:ext>
            </a:extLst>
          </p:cNvPr>
          <p:cNvSpPr>
            <a:spLocks noGrp="1"/>
          </p:cNvSpPr>
          <p:nvPr>
            <p:ph type="body" sz="quarter" idx="10" hasCustomPrompt="1"/>
          </p:nvPr>
        </p:nvSpPr>
        <p:spPr>
          <a:xfrm>
            <a:off x="406400"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11" name="Text Placeholder 12">
            <a:extLst>
              <a:ext uri="{FF2B5EF4-FFF2-40B4-BE49-F238E27FC236}">
                <a16:creationId xmlns:a16="http://schemas.microsoft.com/office/drawing/2014/main" id="{8FBA0DC8-AE02-2F42-BDE5-4C628A6F26A4}"/>
              </a:ext>
            </a:extLst>
          </p:cNvPr>
          <p:cNvSpPr>
            <a:spLocks noGrp="1"/>
          </p:cNvSpPr>
          <p:nvPr>
            <p:ph type="body" sz="quarter" idx="11" hasCustomPrompt="1"/>
          </p:nvPr>
        </p:nvSpPr>
        <p:spPr>
          <a:xfrm>
            <a:off x="406400" y="1744869"/>
            <a:ext cx="5588000" cy="4325731"/>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2" name="Text Placeholder 12">
            <a:extLst>
              <a:ext uri="{FF2B5EF4-FFF2-40B4-BE49-F238E27FC236}">
                <a16:creationId xmlns:a16="http://schemas.microsoft.com/office/drawing/2014/main" id="{7E9AA800-CFD7-8B43-BFC7-888157A62D3B}"/>
              </a:ext>
            </a:extLst>
          </p:cNvPr>
          <p:cNvSpPr>
            <a:spLocks noGrp="1"/>
          </p:cNvSpPr>
          <p:nvPr>
            <p:ph type="body" sz="quarter" idx="12" hasCustomPrompt="1"/>
          </p:nvPr>
        </p:nvSpPr>
        <p:spPr>
          <a:xfrm>
            <a:off x="6197600" y="1744870"/>
            <a:ext cx="5588000" cy="4325729"/>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13" name="Text Placeholder 8">
            <a:extLst>
              <a:ext uri="{FF2B5EF4-FFF2-40B4-BE49-F238E27FC236}">
                <a16:creationId xmlns:a16="http://schemas.microsoft.com/office/drawing/2014/main" id="{8EDA0F2F-ADA0-0E49-9D0A-0B03C208005C}"/>
              </a:ext>
            </a:extLst>
          </p:cNvPr>
          <p:cNvSpPr>
            <a:spLocks noGrp="1"/>
          </p:cNvSpPr>
          <p:nvPr>
            <p:ph type="body" sz="quarter" idx="13" hasCustomPrompt="1"/>
          </p:nvPr>
        </p:nvSpPr>
        <p:spPr>
          <a:xfrm>
            <a:off x="6190593" y="1047255"/>
            <a:ext cx="5588000" cy="548123"/>
          </a:xfrm>
          <a:prstGeom prst="rect">
            <a:avLst/>
          </a:prstGeom>
        </p:spPr>
        <p:txBody>
          <a:bodyPr/>
          <a:lstStyle>
            <a:lvl1pPr marL="0" indent="0">
              <a:buFontTx/>
              <a:buNone/>
              <a:defRPr sz="2933" b="1" i="0" baseline="0">
                <a:solidFill>
                  <a:srgbClr val="ED393A"/>
                </a:solidFill>
                <a:latin typeface="Calibri" panose="020F0502020204030204" pitchFamily="34" charset="0"/>
                <a:cs typeface="Calibri" panose="020F0502020204030204" pitchFamily="34" charset="0"/>
              </a:defRPr>
            </a:lvl1pPr>
            <a:lvl2pPr marL="609585" indent="0">
              <a:buFontTx/>
              <a:buNone/>
              <a:defRPr sz="2133" baseline="0">
                <a:latin typeface="Minion Pro SmBd" panose="02040503050201020203" pitchFamily="18" charset="0"/>
              </a:defRPr>
            </a:lvl2pPr>
            <a:lvl3pPr marL="1219170" indent="0">
              <a:buFontTx/>
              <a:buNone/>
              <a:defRPr sz="2133" baseline="0">
                <a:latin typeface="Minion Pro SmBd" panose="02040503050201020203" pitchFamily="18" charset="0"/>
              </a:defRPr>
            </a:lvl3pPr>
            <a:lvl4pPr marL="1828754" indent="0">
              <a:buFontTx/>
              <a:buNone/>
              <a:defRPr sz="2133" baseline="0">
                <a:latin typeface="Minion Pro SmBd" panose="02040503050201020203" pitchFamily="18" charset="0"/>
              </a:defRPr>
            </a:lvl4pPr>
            <a:lvl5pPr marL="2438339" indent="0">
              <a:buFontTx/>
              <a:buNone/>
              <a:defRPr sz="2133" baseline="0">
                <a:latin typeface="Minion Pro SmBd" panose="02040503050201020203" pitchFamily="18" charset="0"/>
              </a:defRPr>
            </a:lvl5pPr>
          </a:lstStyle>
          <a:p>
            <a:pPr lvl="0"/>
            <a:r>
              <a:rPr lang="en-US" dirty="0"/>
              <a:t>Click to edit title</a:t>
            </a:r>
          </a:p>
        </p:txBody>
      </p:sp>
      <p:sp>
        <p:nvSpPr>
          <p:cNvPr id="7" name="Title 1">
            <a:extLst>
              <a:ext uri="{FF2B5EF4-FFF2-40B4-BE49-F238E27FC236}">
                <a16:creationId xmlns:a16="http://schemas.microsoft.com/office/drawing/2014/main" id="{F55E52D2-B3B8-7549-9904-F9E073029D9F}"/>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261463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No Title">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19C79554-2D0D-4246-903A-EFF3C9FD4D8E}"/>
              </a:ext>
            </a:extLst>
          </p:cNvPr>
          <p:cNvSpPr>
            <a:spLocks noGrp="1"/>
          </p:cNvSpPr>
          <p:nvPr>
            <p:ph type="body" sz="quarter" idx="11" hasCustomPrompt="1"/>
          </p:nvPr>
        </p:nvSpPr>
        <p:spPr>
          <a:xfrm>
            <a:off x="406400" y="1092200"/>
            <a:ext cx="11379200" cy="4572000"/>
          </a:xfrm>
          <a:prstGeom prst="rect">
            <a:avLst/>
          </a:prstGeom>
        </p:spPr>
        <p:txBody>
          <a:bodyPr/>
          <a:lstStyle>
            <a:lvl1pPr marL="0" indent="0">
              <a:buFontTx/>
              <a:buNone/>
              <a:defRPr sz="1867" baseline="0">
                <a:solidFill>
                  <a:schemeClr val="tx1">
                    <a:lumMod val="95000"/>
                    <a:lumOff val="5000"/>
                  </a:schemeClr>
                </a:solidFill>
                <a:latin typeface="Calibri" panose="020F0502020204030204" pitchFamily="34" charset="0"/>
                <a:cs typeface="Calibri" panose="020F0502020204030204" pitchFamily="34" charset="0"/>
              </a:defRPr>
            </a:lvl1pPr>
            <a:lvl2pPr marL="609585" indent="0">
              <a:buFontTx/>
              <a:buNone/>
              <a:defRPr/>
            </a:lvl2pPr>
            <a:lvl3pPr marL="1219170" indent="0">
              <a:buFontTx/>
              <a:buNone/>
              <a:defRPr/>
            </a:lvl3pPr>
            <a:lvl4pPr marL="1828754" indent="0">
              <a:buFontTx/>
              <a:buNone/>
              <a:defRPr/>
            </a:lvl4pPr>
            <a:lvl5pPr marL="2438339" indent="0">
              <a:buFontTx/>
              <a:buNone/>
              <a:defRPr/>
            </a:lvl5pPr>
          </a:lstStyle>
          <a:p>
            <a:pPr lvl="0"/>
            <a:r>
              <a:rPr lang="en-US" dirty="0"/>
              <a:t>Click to add body copy</a:t>
            </a:r>
          </a:p>
        </p:txBody>
      </p:sp>
      <p:sp>
        <p:nvSpPr>
          <p:cNvPr id="4" name="Title 1">
            <a:extLst>
              <a:ext uri="{FF2B5EF4-FFF2-40B4-BE49-F238E27FC236}">
                <a16:creationId xmlns:a16="http://schemas.microsoft.com/office/drawing/2014/main" id="{BBBE8D7D-845B-6D4B-9C68-236F2D6C787E}"/>
              </a:ext>
            </a:extLst>
          </p:cNvPr>
          <p:cNvSpPr>
            <a:spLocks noGrp="1"/>
          </p:cNvSpPr>
          <p:nvPr>
            <p:ph type="ctrTitle" hasCustomPrompt="1"/>
          </p:nvPr>
        </p:nvSpPr>
        <p:spPr>
          <a:xfrm>
            <a:off x="392387" y="76200"/>
            <a:ext cx="9869213" cy="711200"/>
          </a:xfrm>
          <a:prstGeom prst="rect">
            <a:avLst/>
          </a:prstGeom>
        </p:spPr>
        <p:txBody>
          <a:bodyPr anchor="b"/>
          <a:lstStyle>
            <a:lvl1pPr algn="l">
              <a:defRPr sz="4000" b="1" i="0" spc="67" baseline="0">
                <a:solidFill>
                  <a:schemeClr val="bg1"/>
                </a:solidFill>
                <a:latin typeface="Whitney Semibold" pitchFamily="2" charset="0"/>
                <a:cs typeface="Arial" panose="020B0604020202020204" pitchFamily="34" charset="0"/>
              </a:defRPr>
            </a:lvl1pPr>
          </a:lstStyle>
          <a:p>
            <a:r>
              <a:rPr lang="en-US" dirty="0"/>
              <a:t>Slide Title</a:t>
            </a:r>
          </a:p>
        </p:txBody>
      </p:sp>
    </p:spTree>
    <p:extLst>
      <p:ext uri="{BB962C8B-B14F-4D97-AF65-F5344CB8AC3E}">
        <p14:creationId xmlns:p14="http://schemas.microsoft.com/office/powerpoint/2010/main" val="608349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F5D99E5-0C53-45EE-B91E-71FB6C5B2610}"/>
              </a:ext>
            </a:extLst>
          </p:cNvPr>
          <p:cNvSpPr>
            <a:spLocks noGrp="1"/>
          </p:cNvSpPr>
          <p:nvPr>
            <p:ph type="body" sz="quarter" idx="10"/>
          </p:nvPr>
        </p:nvSpPr>
        <p:spPr>
          <a:xfrm>
            <a:off x="1" y="124056"/>
            <a:ext cx="12192000" cy="606425"/>
          </a:xfrm>
          <a:prstGeom prst="rect">
            <a:avLst/>
          </a:prstGeom>
        </p:spPr>
        <p:txBody>
          <a:bodyPr/>
          <a:lstStyle>
            <a:lvl1pPr marL="0" indent="0" algn="ctr">
              <a:buNone/>
              <a:defRPr sz="2800" b="1" cap="all" baseline="0">
                <a:solidFill>
                  <a:srgbClr val="283178"/>
                </a:solidFill>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1876773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7756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emf"/><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098703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4985546"/>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4.jpeg"/><Relationship Id="rId4" Type="http://schemas.openxmlformats.org/officeDocument/2006/relationships/image" Target="../media/image16.emf"/></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9.emf"/></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image" Target="../media/image24.JPG"/><Relationship Id="rId5" Type="http://schemas.openxmlformats.org/officeDocument/2006/relationships/image" Target="../media/image26.emf"/><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28.jpeg"/><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30.emf"/><Relationship Id="rId5" Type="http://schemas.openxmlformats.org/officeDocument/2006/relationships/image" Target="../media/image9.emf"/><Relationship Id="rId4" Type="http://schemas.openxmlformats.org/officeDocument/2006/relationships/image" Target="../media/image29.e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jpg"/><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F1F0BF-C786-45EC-A7C0-30D994483658}"/>
              </a:ext>
            </a:extLst>
          </p:cNvPr>
          <p:cNvSpPr txBox="1"/>
          <p:nvPr/>
        </p:nvSpPr>
        <p:spPr>
          <a:xfrm>
            <a:off x="3921760" y="2767281"/>
            <a:ext cx="4348481" cy="1323439"/>
          </a:xfrm>
          <a:prstGeom prst="rect">
            <a:avLst/>
          </a:prstGeom>
          <a:noFill/>
        </p:spPr>
        <p:txBody>
          <a:bodyPr wrap="square" rtlCol="0">
            <a:spAutoFit/>
          </a:bodyPr>
          <a:lstStyle/>
          <a:p>
            <a:pPr algn="ctr"/>
            <a:r>
              <a:rPr lang="en-US" sz="4000" b="1" dirty="0">
                <a:solidFill>
                  <a:srgbClr val="2C3791"/>
                </a:solidFill>
                <a:latin typeface="Arial" panose="020B0604020202020204" pitchFamily="34" charset="0"/>
                <a:cs typeface="Arial" panose="020B0604020202020204" pitchFamily="34" charset="0"/>
              </a:rPr>
              <a:t>Case-Based Triage Scenarios</a:t>
            </a:r>
          </a:p>
        </p:txBody>
      </p:sp>
    </p:spTree>
    <p:extLst>
      <p:ext uri="{BB962C8B-B14F-4D97-AF65-F5344CB8AC3E}">
        <p14:creationId xmlns:p14="http://schemas.microsoft.com/office/powerpoint/2010/main" val="3118857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small 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grass, outdoor, car, parked&#10;&#10;Description automatically generated">
            <a:extLst>
              <a:ext uri="{FF2B5EF4-FFF2-40B4-BE49-F238E27FC236}">
                <a16:creationId xmlns:a16="http://schemas.microsoft.com/office/drawing/2014/main" id="{BFF2AC2F-DBC7-49B9-ABC0-A5108BCA50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6785" y="2298637"/>
            <a:ext cx="2853827" cy="2140370"/>
          </a:xfrm>
          <a:prstGeom prst="rect">
            <a:avLst/>
          </a:prstGeom>
        </p:spPr>
      </p:pic>
      <p:sp>
        <p:nvSpPr>
          <p:cNvPr id="2" name="Text Placeholder 1">
            <a:extLst>
              <a:ext uri="{FF2B5EF4-FFF2-40B4-BE49-F238E27FC236}">
                <a16:creationId xmlns:a16="http://schemas.microsoft.com/office/drawing/2014/main" id="{04530A51-3C92-4CF4-B0D9-A054FB73EDEC}"/>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5" name="TextBox 4">
            <a:extLst>
              <a:ext uri="{FF2B5EF4-FFF2-40B4-BE49-F238E27FC236}">
                <a16:creationId xmlns:a16="http://schemas.microsoft.com/office/drawing/2014/main" id="{B6E99DD3-9CF6-45D5-9DD4-A05E857B92EB}"/>
              </a:ext>
            </a:extLst>
          </p:cNvPr>
          <p:cNvSpPr txBox="1"/>
          <p:nvPr/>
        </p:nvSpPr>
        <p:spPr>
          <a:xfrm>
            <a:off x="9196785" y="425434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045275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grass, outdoor, car, parked&#10;&#10;Description automatically generated">
            <a:extLst>
              <a:ext uri="{FF2B5EF4-FFF2-40B4-BE49-F238E27FC236}">
                <a16:creationId xmlns:a16="http://schemas.microsoft.com/office/drawing/2014/main" id="{5047D371-CAC1-436E-9D9B-99132C127C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6785" y="2298637"/>
            <a:ext cx="2853827" cy="2140370"/>
          </a:xfrm>
          <a:prstGeom prst="rect">
            <a:avLst/>
          </a:prstGeom>
        </p:spPr>
      </p:pic>
      <p:grpSp>
        <p:nvGrpSpPr>
          <p:cNvPr id="9" name="Group 8">
            <a:extLst>
              <a:ext uri="{FF2B5EF4-FFF2-40B4-BE49-F238E27FC236}">
                <a16:creationId xmlns:a16="http://schemas.microsoft.com/office/drawing/2014/main" id="{89D5C6FC-AB04-4560-93C0-EF657B89CC25}"/>
              </a:ext>
            </a:extLst>
          </p:cNvPr>
          <p:cNvGrpSpPr/>
          <p:nvPr/>
        </p:nvGrpSpPr>
        <p:grpSpPr>
          <a:xfrm>
            <a:off x="5344402" y="2754457"/>
            <a:ext cx="3852383" cy="1340086"/>
            <a:chOff x="285840" y="5510219"/>
            <a:chExt cx="4311641" cy="1198383"/>
          </a:xfrm>
        </p:grpSpPr>
        <p:pic>
          <p:nvPicPr>
            <p:cNvPr id="3" name="Picture 2">
              <a:extLst>
                <a:ext uri="{FF2B5EF4-FFF2-40B4-BE49-F238E27FC236}">
                  <a16:creationId xmlns:a16="http://schemas.microsoft.com/office/drawing/2014/main" id="{2CBDFD73-15A4-4236-AFEF-8AEE0DE4CB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0498" y="5510219"/>
              <a:ext cx="1774693" cy="422031"/>
            </a:xfrm>
            <a:prstGeom prst="rect">
              <a:avLst/>
            </a:prstGeom>
          </p:spPr>
        </p:pic>
        <p:pic>
          <p:nvPicPr>
            <p:cNvPr id="8" name="Picture 7">
              <a:extLst>
                <a:ext uri="{FF2B5EF4-FFF2-40B4-BE49-F238E27FC236}">
                  <a16:creationId xmlns:a16="http://schemas.microsoft.com/office/drawing/2014/main" id="{DAB3F330-FBA6-4506-9736-756BA768B3E9}"/>
                </a:ext>
              </a:extLst>
            </p:cNvPr>
            <p:cNvPicPr>
              <a:picLocks noChangeAspect="1"/>
            </p:cNvPicPr>
            <p:nvPr/>
          </p:nvPicPr>
          <p:blipFill>
            <a:blip r:embed="rId5"/>
            <a:stretch>
              <a:fillRect/>
            </a:stretch>
          </p:blipFill>
          <p:spPr>
            <a:xfrm>
              <a:off x="285840" y="5932250"/>
              <a:ext cx="4311641" cy="776352"/>
            </a:xfrm>
            <a:prstGeom prst="rect">
              <a:avLst/>
            </a:prstGeom>
          </p:spPr>
        </p:pic>
      </p:grpSp>
      <p:sp>
        <p:nvSpPr>
          <p:cNvPr id="10" name="&quot;Not Allowed&quot; Symbol 9">
            <a:extLst>
              <a:ext uri="{FF2B5EF4-FFF2-40B4-BE49-F238E27FC236}">
                <a16:creationId xmlns:a16="http://schemas.microsoft.com/office/drawing/2014/main" id="{B80DC64E-2EC8-4C76-A0C3-9AD7145F6A7B}"/>
              </a:ext>
            </a:extLst>
          </p:cNvPr>
          <p:cNvSpPr/>
          <p:nvPr/>
        </p:nvSpPr>
        <p:spPr>
          <a:xfrm>
            <a:off x="6014324" y="2476580"/>
            <a:ext cx="2005368" cy="1785027"/>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66E0F318-20AC-4D82-B6AD-931BCDD3A004}"/>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11" name="TextBox 10">
            <a:extLst>
              <a:ext uri="{FF2B5EF4-FFF2-40B4-BE49-F238E27FC236}">
                <a16:creationId xmlns:a16="http://schemas.microsoft.com/office/drawing/2014/main" id="{0F80701D-9262-4D27-9205-FE3F53D8EF43}"/>
              </a:ext>
            </a:extLst>
          </p:cNvPr>
          <p:cNvSpPr txBox="1"/>
          <p:nvPr/>
        </p:nvSpPr>
        <p:spPr>
          <a:xfrm>
            <a:off x="9196785" y="4254341"/>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77866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0"/>
                                        </p:tgtEl>
                                        <p:attrNameLst>
                                          <p:attrName>style.visibility</p:attrName>
                                        </p:attrNameLst>
                                      </p:cBhvr>
                                      <p:to>
                                        <p:strVal val="visible"/>
                                      </p:to>
                                    </p:set>
                                    <p:animEffect transition="in" filter="wipe(down)">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agitated about wreck</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small 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2B7570F-DCD7-442B-890A-1CA6B551F362}"/>
              </a:ext>
            </a:extLst>
          </p:cNvPr>
          <p:cNvPicPr>
            <a:picLocks noChangeAspect="1"/>
          </p:cNvPicPr>
          <p:nvPr/>
        </p:nvPicPr>
        <p:blipFill>
          <a:blip r:embed="rId3"/>
          <a:stretch>
            <a:fillRect/>
          </a:stretch>
        </p:blipFill>
        <p:spPr>
          <a:xfrm>
            <a:off x="3948112" y="2590210"/>
            <a:ext cx="4295775" cy="3238500"/>
          </a:xfrm>
          <a:prstGeom prst="rect">
            <a:avLst/>
          </a:prstGeom>
        </p:spPr>
      </p:pic>
      <p:sp>
        <p:nvSpPr>
          <p:cNvPr id="2" name="Text Placeholder 1">
            <a:extLst>
              <a:ext uri="{FF2B5EF4-FFF2-40B4-BE49-F238E27FC236}">
                <a16:creationId xmlns:a16="http://schemas.microsoft.com/office/drawing/2014/main" id="{8A6D561F-14EA-4875-AD05-5D8598724A78}"/>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5" name="TextBox 4">
            <a:extLst>
              <a:ext uri="{FF2B5EF4-FFF2-40B4-BE49-F238E27FC236}">
                <a16:creationId xmlns:a16="http://schemas.microsoft.com/office/drawing/2014/main" id="{8795EC33-16F7-41AA-85B6-39250847B4C1}"/>
              </a:ext>
            </a:extLst>
          </p:cNvPr>
          <p:cNvSpPr txBox="1"/>
          <p:nvPr/>
        </p:nvSpPr>
        <p:spPr>
          <a:xfrm>
            <a:off x="3948112" y="5613266"/>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56345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a:t>
            </a:r>
            <a:r>
              <a:rPr lang="en-US" b="1" dirty="0" err="1">
                <a:solidFill>
                  <a:schemeClr val="bg1"/>
                </a:solidFill>
                <a:latin typeface="Arial" panose="020B0604020202020204" pitchFamily="34" charset="0"/>
                <a:cs typeface="Arial" panose="020B0604020202020204" pitchFamily="34" charset="0"/>
              </a:rPr>
              <a:t>surve</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y: </a:t>
            </a:r>
            <a:r>
              <a:rPr lang="en-US" dirty="0">
                <a:solidFill>
                  <a:schemeClr val="bg1"/>
                </a:solidFill>
                <a:latin typeface="Arial" panose="020B0604020202020204" pitchFamily="34" charset="0"/>
                <a:cs typeface="Arial" panose="020B0604020202020204" pitchFamily="34" charset="0"/>
              </a:rPr>
              <a:t>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None</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23165109-9EA6-4663-BF8C-E76661D8576B}"/>
              </a:ext>
            </a:extLst>
          </p:cNvPr>
          <p:cNvPicPr>
            <a:picLocks noChangeAspect="1"/>
          </p:cNvPicPr>
          <p:nvPr/>
        </p:nvPicPr>
        <p:blipFill>
          <a:blip r:embed="rId3"/>
          <a:stretch>
            <a:fillRect/>
          </a:stretch>
        </p:blipFill>
        <p:spPr>
          <a:xfrm>
            <a:off x="8774884" y="2339741"/>
            <a:ext cx="3322565" cy="2460380"/>
          </a:xfrm>
          <a:prstGeom prst="rect">
            <a:avLst/>
          </a:prstGeom>
        </p:spPr>
      </p:pic>
      <p:sp>
        <p:nvSpPr>
          <p:cNvPr id="2" name="Text Placeholder 1">
            <a:extLst>
              <a:ext uri="{FF2B5EF4-FFF2-40B4-BE49-F238E27FC236}">
                <a16:creationId xmlns:a16="http://schemas.microsoft.com/office/drawing/2014/main" id="{249DE914-ED27-40BA-AF82-69E083032D44}"/>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7" name="TextBox 6">
            <a:extLst>
              <a:ext uri="{FF2B5EF4-FFF2-40B4-BE49-F238E27FC236}">
                <a16:creationId xmlns:a16="http://schemas.microsoft.com/office/drawing/2014/main" id="{98F7D156-0576-4ABF-AA24-34EA1E11B079}"/>
              </a:ext>
            </a:extLst>
          </p:cNvPr>
          <p:cNvSpPr txBox="1"/>
          <p:nvPr/>
        </p:nvSpPr>
        <p:spPr>
          <a:xfrm>
            <a:off x="8758548" y="4615455"/>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3363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resting on side as shown. Young female restrained driver responding but lower extremities entrapped under dash. Rescue removes the roof and performs dash roll to extricate patient, takes ~25 minutes to get patient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Yelling for help,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agitated about wreck</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small facial &amp; arm lacs from glass, bilateral shins with bruising</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112/68     HR 96     RR 18     SpO2 99%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3F189469-503F-47F5-A466-FC777B4200BC}"/>
              </a:ext>
            </a:extLst>
          </p:cNvPr>
          <p:cNvPicPr>
            <a:picLocks noChangeAspect="1"/>
          </p:cNvPicPr>
          <p:nvPr/>
        </p:nvPicPr>
        <p:blipFill>
          <a:blip r:embed="rId3"/>
          <a:stretch>
            <a:fillRect/>
          </a:stretch>
        </p:blipFill>
        <p:spPr>
          <a:xfrm>
            <a:off x="8774884" y="2339741"/>
            <a:ext cx="3322565" cy="2460380"/>
          </a:xfrm>
          <a:prstGeom prst="rect">
            <a:avLst/>
          </a:prstGeom>
        </p:spPr>
      </p:pic>
      <p:grpSp>
        <p:nvGrpSpPr>
          <p:cNvPr id="2" name="Group 1">
            <a:extLst>
              <a:ext uri="{FF2B5EF4-FFF2-40B4-BE49-F238E27FC236}">
                <a16:creationId xmlns:a16="http://schemas.microsoft.com/office/drawing/2014/main" id="{E56E57B4-581B-46C4-A3C6-AF23C8B27C4F}"/>
              </a:ext>
            </a:extLst>
          </p:cNvPr>
          <p:cNvGrpSpPr/>
          <p:nvPr/>
        </p:nvGrpSpPr>
        <p:grpSpPr>
          <a:xfrm>
            <a:off x="4922501" y="2678956"/>
            <a:ext cx="3852383" cy="1340086"/>
            <a:chOff x="4922501" y="2678956"/>
            <a:chExt cx="3852383" cy="1340086"/>
          </a:xfrm>
        </p:grpSpPr>
        <p:pic>
          <p:nvPicPr>
            <p:cNvPr id="10" name="Picture 9">
              <a:extLst>
                <a:ext uri="{FF2B5EF4-FFF2-40B4-BE49-F238E27FC236}">
                  <a16:creationId xmlns:a16="http://schemas.microsoft.com/office/drawing/2014/main" id="{65F70090-8DBA-424B-9C99-6A0EA20EF0C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2277" y="2678956"/>
              <a:ext cx="1585660" cy="471934"/>
            </a:xfrm>
            <a:prstGeom prst="rect">
              <a:avLst/>
            </a:prstGeom>
          </p:spPr>
        </p:pic>
        <p:pic>
          <p:nvPicPr>
            <p:cNvPr id="11" name="Picture 10">
              <a:extLst>
                <a:ext uri="{FF2B5EF4-FFF2-40B4-BE49-F238E27FC236}">
                  <a16:creationId xmlns:a16="http://schemas.microsoft.com/office/drawing/2014/main" id="{D3A6F969-E54A-43F3-8CDC-934FC8ACF0E0}"/>
                </a:ext>
              </a:extLst>
            </p:cNvPr>
            <p:cNvPicPr>
              <a:picLocks noChangeAspect="1"/>
            </p:cNvPicPr>
            <p:nvPr/>
          </p:nvPicPr>
          <p:blipFill>
            <a:blip r:embed="rId5"/>
            <a:stretch>
              <a:fillRect/>
            </a:stretch>
          </p:blipFill>
          <p:spPr>
            <a:xfrm>
              <a:off x="4922501" y="3150890"/>
              <a:ext cx="3852383" cy="868152"/>
            </a:xfrm>
            <a:prstGeom prst="rect">
              <a:avLst/>
            </a:prstGeom>
          </p:spPr>
        </p:pic>
      </p:grpSp>
      <p:sp>
        <p:nvSpPr>
          <p:cNvPr id="3" name="Text Placeholder 2">
            <a:extLst>
              <a:ext uri="{FF2B5EF4-FFF2-40B4-BE49-F238E27FC236}">
                <a16:creationId xmlns:a16="http://schemas.microsoft.com/office/drawing/2014/main" id="{B75ED8B6-E468-4B69-8A65-C9A1FFD6D13B}"/>
              </a:ext>
            </a:extLst>
          </p:cNvPr>
          <p:cNvSpPr>
            <a:spLocks noGrp="1"/>
          </p:cNvSpPr>
          <p:nvPr>
            <p:ph type="body" sz="quarter" idx="10"/>
          </p:nvPr>
        </p:nvSpPr>
        <p:spPr/>
        <p:txBody>
          <a:bodyPr/>
          <a:lstStyle/>
          <a:p>
            <a:r>
              <a:rPr lang="en-US" dirty="0">
                <a:solidFill>
                  <a:srgbClr val="2C3791"/>
                </a:solidFill>
              </a:rPr>
              <a:t>Case 2B</a:t>
            </a:r>
          </a:p>
          <a:p>
            <a:endParaRPr lang="en-US" dirty="0"/>
          </a:p>
        </p:txBody>
      </p:sp>
      <p:sp>
        <p:nvSpPr>
          <p:cNvPr id="9" name="TextBox 8">
            <a:extLst>
              <a:ext uri="{FF2B5EF4-FFF2-40B4-BE49-F238E27FC236}">
                <a16:creationId xmlns:a16="http://schemas.microsoft.com/office/drawing/2014/main" id="{ACD9E54C-4FF2-4547-82B0-B3BD62F12F3A}"/>
              </a:ext>
            </a:extLst>
          </p:cNvPr>
          <p:cNvSpPr txBox="1"/>
          <p:nvPr/>
        </p:nvSpPr>
        <p:spPr>
          <a:xfrm>
            <a:off x="8758548" y="4615455"/>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09262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Able to answer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Mildly diaphoretic, palpable radial pulse in both arms</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alert and oriented</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Multiple </a:t>
            </a:r>
          </a:p>
          <a:p>
            <a:r>
              <a:rPr lang="en-US" dirty="0">
                <a:solidFill>
                  <a:schemeClr val="bg1"/>
                </a:solidFill>
                <a:latin typeface="Arial" panose="020B0604020202020204" pitchFamily="34" charset="0"/>
                <a:cs typeface="Arial" panose="020B0604020202020204" pitchFamily="34" charset="0"/>
              </a:rPr>
              <a:t>deep lacerations to the right upper arm and forearm, down to muscle. One laceration has spurting blood when removing the towel </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bystanders are using,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picture containing person, ground&#10;&#10;Description automatically generated">
            <a:extLst>
              <a:ext uri="{FF2B5EF4-FFF2-40B4-BE49-F238E27FC236}">
                <a16:creationId xmlns:a16="http://schemas.microsoft.com/office/drawing/2014/main" id="{D5D805D6-FD3A-40E5-B416-7CE05FE573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6849" y="2021942"/>
            <a:ext cx="3058303" cy="3820793"/>
          </a:xfrm>
          <a:prstGeom prst="rect">
            <a:avLst/>
          </a:prstGeom>
        </p:spPr>
      </p:pic>
      <p:sp>
        <p:nvSpPr>
          <p:cNvPr id="2" name="Text Placeholder 1">
            <a:extLst>
              <a:ext uri="{FF2B5EF4-FFF2-40B4-BE49-F238E27FC236}">
                <a16:creationId xmlns:a16="http://schemas.microsoft.com/office/drawing/2014/main" id="{DAC00EDE-3EBA-4CA5-AC47-B71769AEBB06}"/>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5" name="TextBox 4">
            <a:extLst>
              <a:ext uri="{FF2B5EF4-FFF2-40B4-BE49-F238E27FC236}">
                <a16:creationId xmlns:a16="http://schemas.microsoft.com/office/drawing/2014/main" id="{763719A0-02CE-4C06-9FEE-EF85FB323F40}"/>
              </a:ext>
            </a:extLst>
          </p:cNvPr>
          <p:cNvSpPr txBox="1"/>
          <p:nvPr/>
        </p:nvSpPr>
        <p:spPr>
          <a:xfrm>
            <a:off x="4566848" y="5642680"/>
            <a:ext cx="2637260"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20898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6001643"/>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alert and oriented. States she fell off a chair onto a glass table.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a:t>
            </a:r>
            <a:r>
              <a:rPr lang="en-US" b="1" dirty="0" err="1">
                <a:solidFill>
                  <a:schemeClr val="bg1"/>
                </a:solidFill>
                <a:latin typeface="Arial" panose="020B0604020202020204" pitchFamily="34" charset="0"/>
                <a:cs typeface="Arial" panose="020B0604020202020204" pitchFamily="34" charset="0"/>
              </a:rPr>
              <a:t>surve</a:t>
            </a:r>
            <a:endParaRPr lang="en-US" b="1" dirty="0">
              <a:solidFill>
                <a:schemeClr val="bg1"/>
              </a:solidFill>
              <a:latin typeface="Arial" panose="020B0604020202020204" pitchFamily="34" charset="0"/>
              <a:cs typeface="Arial" panose="020B0604020202020204" pitchFamily="34" charset="0"/>
            </a:endParaRPr>
          </a:p>
          <a:p>
            <a:endParaRPr lang="en-US" b="1"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Multiple deep lacerations to the right upper arm and forearm, down to mt slows the bleeding. </a:t>
            </a:r>
          </a:p>
          <a:p>
            <a:r>
              <a:rPr lang="en-US" b="1" dirty="0">
                <a:solidFill>
                  <a:schemeClr val="bg1"/>
                </a:solidFill>
                <a:latin typeface="Arial" panose="020B0604020202020204" pitchFamily="34" charset="0"/>
                <a:cs typeface="Arial" panose="020B0604020202020204" pitchFamily="34" charset="0"/>
              </a:rPr>
              <a:t>Initial vital sign</a:t>
            </a:r>
          </a:p>
          <a:p>
            <a:r>
              <a:rPr lang="en-US" b="1" dirty="0">
                <a:solidFill>
                  <a:schemeClr val="bg1"/>
                </a:solidFill>
                <a:latin typeface="Arial" panose="020B0604020202020204" pitchFamily="34" charset="0"/>
                <a:cs typeface="Arial" panose="020B0604020202020204" pitchFamily="34" charset="0"/>
              </a:rPr>
              <a:t>s – </a:t>
            </a:r>
            <a:r>
              <a:rPr lang="en-US" dirty="0">
                <a:solidFill>
                  <a:schemeClr val="bg1"/>
                </a:solidFill>
                <a:latin typeface="Arial" panose="020B0604020202020204" pitchFamily="34" charset="0"/>
                <a:cs typeface="Arial" panose="020B0604020202020204" pitchFamily="34" charset="0"/>
              </a:rPr>
              <a:t>BP 110/72     </a:t>
            </a:r>
            <a:r>
              <a:rPr lang="en-US" b="1"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rPr>
              <a:t>CAD, DM, HTN, HLD. No anticoagulant meds, baby aspirin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6" name="Picture 5" descr="A picture containing person, ground&#10;&#10;Description automatically generated">
            <a:extLst>
              <a:ext uri="{FF2B5EF4-FFF2-40B4-BE49-F238E27FC236}">
                <a16:creationId xmlns:a16="http://schemas.microsoft.com/office/drawing/2014/main" id="{A2889D80-E1D6-4406-8EE5-74FC53CE95F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90073" y="2097444"/>
            <a:ext cx="1909453" cy="2385514"/>
          </a:xfrm>
          <a:prstGeom prst="rect">
            <a:avLst/>
          </a:prstGeom>
        </p:spPr>
      </p:pic>
      <p:sp>
        <p:nvSpPr>
          <p:cNvPr id="2" name="Text Placeholder 1">
            <a:extLst>
              <a:ext uri="{FF2B5EF4-FFF2-40B4-BE49-F238E27FC236}">
                <a16:creationId xmlns:a16="http://schemas.microsoft.com/office/drawing/2014/main" id="{FAE43BDC-5C89-4A30-BDFC-143F8E5C11CA}"/>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5" name="TextBox 4">
            <a:extLst>
              <a:ext uri="{FF2B5EF4-FFF2-40B4-BE49-F238E27FC236}">
                <a16:creationId xmlns:a16="http://schemas.microsoft.com/office/drawing/2014/main" id="{F2E9E198-678E-44F8-8FA4-00EE279E586B}"/>
              </a:ext>
            </a:extLst>
          </p:cNvPr>
          <p:cNvSpPr txBox="1"/>
          <p:nvPr/>
        </p:nvSpPr>
        <p:spPr>
          <a:xfrm>
            <a:off x="10072395" y="431368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2888859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Young female fell while standing on a chair, significant bleeding reported from leg wound.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Family home, around in back yard you find overturned chair &amp; shattered glass table. There’s a large amount of blood on ground and patient. Family is holding bloody towel on left leg.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Able to answer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Mildly diaphoretic, palpable radial pulse in both arms</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alert and oriented. States she fell off a chair onto a glass table.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Long deep laceration lateral left calf, down to muscle. Spurting blood when removing                               the towel bystanders are using for pressure. You place a commercial tourniquet that stops the bleeding. </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110/72     HR 102     RR 12     SpO2 98%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None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9EC4EC88-696A-4663-B9F7-4C02ECA2C28B}"/>
              </a:ext>
            </a:extLst>
          </p:cNvPr>
          <p:cNvGrpSpPr/>
          <p:nvPr/>
        </p:nvGrpSpPr>
        <p:grpSpPr>
          <a:xfrm>
            <a:off x="5023462" y="2097444"/>
            <a:ext cx="5066611" cy="950352"/>
            <a:chOff x="202713" y="5667017"/>
            <a:chExt cx="5066611" cy="950352"/>
          </a:xfrm>
        </p:grpSpPr>
        <p:pic>
          <p:nvPicPr>
            <p:cNvPr id="3" name="Picture 2">
              <a:extLst>
                <a:ext uri="{FF2B5EF4-FFF2-40B4-BE49-F238E27FC236}">
                  <a16:creationId xmlns:a16="http://schemas.microsoft.com/office/drawing/2014/main" id="{2D4D4867-CE28-4190-A49B-997426F3192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70527" y="5667017"/>
              <a:ext cx="1385127" cy="405799"/>
            </a:xfrm>
            <a:prstGeom prst="rect">
              <a:avLst/>
            </a:prstGeom>
          </p:spPr>
        </p:pic>
        <p:pic>
          <p:nvPicPr>
            <p:cNvPr id="7" name="Picture 6">
              <a:extLst>
                <a:ext uri="{FF2B5EF4-FFF2-40B4-BE49-F238E27FC236}">
                  <a16:creationId xmlns:a16="http://schemas.microsoft.com/office/drawing/2014/main" id="{8E089E9B-152E-4D11-A21E-163E93E087CE}"/>
                </a:ext>
              </a:extLst>
            </p:cNvPr>
            <p:cNvPicPr>
              <a:picLocks noChangeAspect="1"/>
            </p:cNvPicPr>
            <p:nvPr/>
          </p:nvPicPr>
          <p:blipFill>
            <a:blip r:embed="rId4"/>
            <a:stretch>
              <a:fillRect/>
            </a:stretch>
          </p:blipFill>
          <p:spPr>
            <a:xfrm>
              <a:off x="202713" y="6133255"/>
              <a:ext cx="5066611" cy="484114"/>
            </a:xfrm>
            <a:prstGeom prst="rect">
              <a:avLst/>
            </a:prstGeom>
          </p:spPr>
        </p:pic>
      </p:grpSp>
      <p:pic>
        <p:nvPicPr>
          <p:cNvPr id="10" name="Picture 9" descr="A picture containing person, ground&#10;&#10;Description automatically generated">
            <a:extLst>
              <a:ext uri="{FF2B5EF4-FFF2-40B4-BE49-F238E27FC236}">
                <a16:creationId xmlns:a16="http://schemas.microsoft.com/office/drawing/2014/main" id="{273B3826-88E1-4D7B-BE41-070952D53C0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90073" y="2097444"/>
            <a:ext cx="1909453" cy="2385514"/>
          </a:xfrm>
          <a:prstGeom prst="rect">
            <a:avLst/>
          </a:prstGeom>
        </p:spPr>
      </p:pic>
      <p:sp>
        <p:nvSpPr>
          <p:cNvPr id="2" name="Text Placeholder 1">
            <a:extLst>
              <a:ext uri="{FF2B5EF4-FFF2-40B4-BE49-F238E27FC236}">
                <a16:creationId xmlns:a16="http://schemas.microsoft.com/office/drawing/2014/main" id="{95ED5BB5-C02C-40EB-B819-54907B9B13C5}"/>
              </a:ext>
            </a:extLst>
          </p:cNvPr>
          <p:cNvSpPr>
            <a:spLocks noGrp="1"/>
          </p:cNvSpPr>
          <p:nvPr>
            <p:ph type="body" sz="quarter" idx="10"/>
          </p:nvPr>
        </p:nvSpPr>
        <p:spPr/>
        <p:txBody>
          <a:bodyPr/>
          <a:lstStyle/>
          <a:p>
            <a:r>
              <a:rPr lang="en-US" dirty="0">
                <a:solidFill>
                  <a:srgbClr val="2C3791"/>
                </a:solidFill>
              </a:rPr>
              <a:t>Case 3</a:t>
            </a:r>
          </a:p>
          <a:p>
            <a:endParaRPr lang="en-US" dirty="0"/>
          </a:p>
        </p:txBody>
      </p:sp>
      <p:sp>
        <p:nvSpPr>
          <p:cNvPr id="8" name="TextBox 7">
            <a:extLst>
              <a:ext uri="{FF2B5EF4-FFF2-40B4-BE49-F238E27FC236}">
                <a16:creationId xmlns:a16="http://schemas.microsoft.com/office/drawing/2014/main" id="{226A1C0E-DF46-43B7-B03A-9AF12919B0C0}"/>
              </a:ext>
            </a:extLst>
          </p:cNvPr>
          <p:cNvSpPr txBox="1"/>
          <p:nvPr/>
        </p:nvSpPr>
        <p:spPr>
          <a:xfrm>
            <a:off x="10072395" y="4313681"/>
            <a:ext cx="1927131"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American College of Surgeons. Used with permission</a:t>
            </a:r>
          </a:p>
        </p:txBody>
      </p:sp>
    </p:spTree>
    <p:extLst>
      <p:ext uri="{BB962C8B-B14F-4D97-AF65-F5344CB8AC3E}">
        <p14:creationId xmlns:p14="http://schemas.microsoft.com/office/powerpoint/2010/main" val="1730367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states he tripped when was not using his walker</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 antiplatelets</a:t>
            </a: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picture containing floor, indoor&#10;&#10;Description automatically generated">
            <a:extLst>
              <a:ext uri="{FF2B5EF4-FFF2-40B4-BE49-F238E27FC236}">
                <a16:creationId xmlns:a16="http://schemas.microsoft.com/office/drawing/2014/main" id="{E062EBD0-EB38-4E1F-AC09-695CA97433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18345" y="1814004"/>
            <a:ext cx="5955309" cy="3970206"/>
          </a:xfrm>
          <a:prstGeom prst="rect">
            <a:avLst/>
          </a:prstGeom>
        </p:spPr>
      </p:pic>
      <p:sp>
        <p:nvSpPr>
          <p:cNvPr id="2" name="Text Placeholder 1">
            <a:extLst>
              <a:ext uri="{FF2B5EF4-FFF2-40B4-BE49-F238E27FC236}">
                <a16:creationId xmlns:a16="http://schemas.microsoft.com/office/drawing/2014/main" id="{0DF8E9B6-8D29-4458-8CE0-BD76279D8A5D}"/>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5" name="TextBox 4">
            <a:extLst>
              <a:ext uri="{FF2B5EF4-FFF2-40B4-BE49-F238E27FC236}">
                <a16:creationId xmlns:a16="http://schemas.microsoft.com/office/drawing/2014/main" id="{832A9A18-D803-4ACE-990F-E144149061FD}"/>
              </a:ext>
            </a:extLst>
          </p:cNvPr>
          <p:cNvSpPr txBox="1"/>
          <p:nvPr/>
        </p:nvSpPr>
        <p:spPr>
          <a:xfrm>
            <a:off x="3118345" y="5568766"/>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24382097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states he tripped</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10;&#10;Description automatically generated">
            <a:extLst>
              <a:ext uri="{FF2B5EF4-FFF2-40B4-BE49-F238E27FC236}">
                <a16:creationId xmlns:a16="http://schemas.microsoft.com/office/drawing/2014/main" id="{22EB2215-D2D9-4750-AD31-DB982CC38F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04466" y="892724"/>
            <a:ext cx="3389153" cy="2259435"/>
          </a:xfrm>
          <a:prstGeom prst="rect">
            <a:avLst/>
          </a:prstGeom>
        </p:spPr>
      </p:pic>
      <p:sp>
        <p:nvSpPr>
          <p:cNvPr id="2" name="Text Placeholder 1">
            <a:extLst>
              <a:ext uri="{FF2B5EF4-FFF2-40B4-BE49-F238E27FC236}">
                <a16:creationId xmlns:a16="http://schemas.microsoft.com/office/drawing/2014/main" id="{A0DB04AD-FD24-4FD5-814B-736887893671}"/>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5" name="TextBox 4">
            <a:extLst>
              <a:ext uri="{FF2B5EF4-FFF2-40B4-BE49-F238E27FC236}">
                <a16:creationId xmlns:a16="http://schemas.microsoft.com/office/drawing/2014/main" id="{C5D9C8EF-6EC5-4DD6-947C-CB969F9941B0}"/>
              </a:ext>
            </a:extLst>
          </p:cNvPr>
          <p:cNvSpPr txBox="1"/>
          <p:nvPr/>
        </p:nvSpPr>
        <p:spPr>
          <a:xfrm>
            <a:off x="8593126" y="2949392"/>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07796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EE8D2E-FDC4-400E-B6E2-F5C3476B0061}"/>
              </a:ext>
            </a:extLst>
          </p:cNvPr>
          <p:cNvSpPr txBox="1"/>
          <p:nvPr/>
        </p:nvSpPr>
        <p:spPr>
          <a:xfrm>
            <a:off x="405873" y="1397675"/>
            <a:ext cx="11380254" cy="406265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These case-based scenarios have been developed as an educational training tool to illustrate application of the National Guideline for the Field Triage of Injured Patients.</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EMS and trauma systems vary significantly across the US. Consider your own specific circumstances throughout these cases to help you make timely triage decisions in real-life about patient destination, bypassing other hospitals, and transport mode. </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8302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with cane nearby.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states he tripped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Small skin tear on left hand not bleeding, no obvious head trauma, patient unsure if he hit his head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No anticoagulants or antiplatelets</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9FFFBEFB-AEE3-4914-8B60-4540405E43E1}"/>
              </a:ext>
            </a:extLst>
          </p:cNvPr>
          <p:cNvPicPr>
            <a:picLocks noChangeAspect="1"/>
          </p:cNvPicPr>
          <p:nvPr/>
        </p:nvPicPr>
        <p:blipFill>
          <a:blip r:embed="rId3"/>
          <a:stretch>
            <a:fillRect/>
          </a:stretch>
        </p:blipFill>
        <p:spPr>
          <a:xfrm>
            <a:off x="577476" y="5297330"/>
            <a:ext cx="5498471" cy="560029"/>
          </a:xfrm>
          <a:prstGeom prst="rect">
            <a:avLst/>
          </a:prstGeom>
        </p:spPr>
      </p:pic>
      <p:pic>
        <p:nvPicPr>
          <p:cNvPr id="8" name="Picture 7" descr="A picture containing floor, indoor&#10;&#10;Description automatically generated">
            <a:extLst>
              <a:ext uri="{FF2B5EF4-FFF2-40B4-BE49-F238E27FC236}">
                <a16:creationId xmlns:a16="http://schemas.microsoft.com/office/drawing/2014/main" id="{996853CA-9AF4-4F8C-AEEE-5C905174F70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04466" y="892724"/>
            <a:ext cx="3389153" cy="2259435"/>
          </a:xfrm>
          <a:prstGeom prst="rect">
            <a:avLst/>
          </a:prstGeom>
        </p:spPr>
      </p:pic>
      <p:sp>
        <p:nvSpPr>
          <p:cNvPr id="2" name="Text Placeholder 1">
            <a:extLst>
              <a:ext uri="{FF2B5EF4-FFF2-40B4-BE49-F238E27FC236}">
                <a16:creationId xmlns:a16="http://schemas.microsoft.com/office/drawing/2014/main" id="{6676166F-C993-4F13-BC31-CAF58BCC95C7}"/>
              </a:ext>
            </a:extLst>
          </p:cNvPr>
          <p:cNvSpPr>
            <a:spLocks noGrp="1"/>
          </p:cNvSpPr>
          <p:nvPr>
            <p:ph type="body" sz="quarter" idx="10"/>
          </p:nvPr>
        </p:nvSpPr>
        <p:spPr/>
        <p:txBody>
          <a:bodyPr/>
          <a:lstStyle/>
          <a:p>
            <a:r>
              <a:rPr lang="en-US" dirty="0">
                <a:solidFill>
                  <a:srgbClr val="2C3791"/>
                </a:solidFill>
              </a:rPr>
              <a:t>Case 4A</a:t>
            </a:r>
          </a:p>
          <a:p>
            <a:endParaRPr lang="en-US" dirty="0"/>
          </a:p>
        </p:txBody>
      </p:sp>
      <p:sp>
        <p:nvSpPr>
          <p:cNvPr id="10" name="TextBox 9">
            <a:extLst>
              <a:ext uri="{FF2B5EF4-FFF2-40B4-BE49-F238E27FC236}">
                <a16:creationId xmlns:a16="http://schemas.microsoft.com/office/drawing/2014/main" id="{E9BD0724-2043-43A5-B198-17B6950EE827}"/>
              </a:ext>
            </a:extLst>
          </p:cNvPr>
          <p:cNvSpPr txBox="1"/>
          <p:nvPr/>
        </p:nvSpPr>
        <p:spPr>
          <a:xfrm>
            <a:off x="8593126" y="2949392"/>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04A62594-FFBE-452C-8E73-AEECDB10411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11639" y="4847197"/>
            <a:ext cx="1295512" cy="381033"/>
          </a:xfrm>
          <a:prstGeom prst="rect">
            <a:avLst/>
          </a:prstGeom>
        </p:spPr>
      </p:pic>
    </p:spTree>
    <p:extLst>
      <p:ext uri="{BB962C8B-B14F-4D97-AF65-F5344CB8AC3E}">
        <p14:creationId xmlns:p14="http://schemas.microsoft.com/office/powerpoint/2010/main" val="585713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oriented to person, place. States he tripped on rug</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a:t>
            </a:r>
            <a:r>
              <a:rPr lang="en-US" dirty="0" err="1">
                <a:solidFill>
                  <a:schemeClr val="bg1"/>
                </a:solidFill>
                <a:latin typeface="Arial" panose="020B0604020202020204" pitchFamily="34" charset="0"/>
                <a:cs typeface="Arial" panose="020B0604020202020204" pitchFamily="34" charset="0"/>
              </a:rPr>
              <a:t>afib</a:t>
            </a:r>
            <a:r>
              <a:rPr lang="en-US" dirty="0">
                <a:solidFill>
                  <a:schemeClr val="bg1"/>
                </a:solidFill>
                <a:latin typeface="Arial" panose="020B0604020202020204" pitchFamily="34" charset="0"/>
                <a:cs typeface="Arial" panose="020B0604020202020204" pitchFamily="34" charset="0"/>
              </a:rPr>
              <a:t>. On warfarin (Coumadin)</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picture containing floor, indoor, sofa, person&#10;&#10;Description automatically generated">
            <a:extLst>
              <a:ext uri="{FF2B5EF4-FFF2-40B4-BE49-F238E27FC236}">
                <a16:creationId xmlns:a16="http://schemas.microsoft.com/office/drawing/2014/main" id="{2A0B552D-D8AB-4D1E-9F82-9F05AE1D0C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30982" y="1820057"/>
            <a:ext cx="5730036" cy="3821889"/>
          </a:xfrm>
          <a:prstGeom prst="rect">
            <a:avLst/>
          </a:prstGeom>
        </p:spPr>
      </p:pic>
      <p:sp>
        <p:nvSpPr>
          <p:cNvPr id="2" name="Text Placeholder 1">
            <a:extLst>
              <a:ext uri="{FF2B5EF4-FFF2-40B4-BE49-F238E27FC236}">
                <a16:creationId xmlns:a16="http://schemas.microsoft.com/office/drawing/2014/main" id="{BA95D1A8-7282-4EED-A011-F1D6BF9C1D6D}"/>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6" name="TextBox 5">
            <a:extLst>
              <a:ext uri="{FF2B5EF4-FFF2-40B4-BE49-F238E27FC236}">
                <a16:creationId xmlns:a16="http://schemas.microsoft.com/office/drawing/2014/main" id="{2C4A0A24-E3D1-4729-8E3F-B2EA4BB3796C}"/>
              </a:ext>
            </a:extLst>
          </p:cNvPr>
          <p:cNvSpPr txBox="1"/>
          <p:nvPr/>
        </p:nvSpPr>
        <p:spPr>
          <a:xfrm>
            <a:off x="3230982" y="5426502"/>
            <a:ext cx="2218877"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4036631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to person, place. States he tripped on rug</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168/84     HR 84     RR 12     SpO2 96% RA     GCS 15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CAD, HTN, OA, </a:t>
            </a:r>
            <a:r>
              <a:rPr lang="en-US" dirty="0" err="1">
                <a:solidFill>
                  <a:schemeClr val="bg1"/>
                </a:solidFill>
                <a:latin typeface="Arial" panose="020B0604020202020204" pitchFamily="34" charset="0"/>
                <a:cs typeface="Arial" panose="020B0604020202020204" pitchFamily="34" charset="0"/>
              </a:rPr>
              <a:t>afib</a:t>
            </a:r>
            <a:r>
              <a:rPr lang="en-US" dirty="0">
                <a:solidFill>
                  <a:schemeClr val="bg1"/>
                </a:solidFill>
                <a:latin typeface="Arial" panose="020B0604020202020204" pitchFamily="34" charset="0"/>
                <a:cs typeface="Arial" panose="020B0604020202020204" pitchFamily="34" charset="0"/>
              </a:rPr>
              <a:t>. On warfarin (Coumadin)</a:t>
            </a:r>
          </a:p>
          <a:p>
            <a:endParaRPr lang="en-US" dirty="0">
              <a:solidFill>
                <a:schemeClr val="bg1"/>
              </a:solidFill>
              <a:latin typeface="Arial" panose="020B0604020202020204" pitchFamily="34" charset="0"/>
              <a:cs typeface="Arial" panose="020B0604020202020204" pitchFamily="34" charset="0"/>
            </a:endParaRPr>
          </a:p>
          <a:p>
            <a:endParaRPr lang="en-US" dirty="0">
              <a:solidFill>
                <a:schemeClr val="bg1"/>
              </a:solidFill>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7" name="Picture 6" descr="A picture containing floor, indoor, sofa, person&#10;&#10;Description automatically generated">
            <a:extLst>
              <a:ext uri="{FF2B5EF4-FFF2-40B4-BE49-F238E27FC236}">
                <a16:creationId xmlns:a16="http://schemas.microsoft.com/office/drawing/2014/main" id="{586B9C4F-F59F-48FC-A2FD-C1CBC7FAAF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05481" y="990373"/>
            <a:ext cx="3281982" cy="2189056"/>
          </a:xfrm>
          <a:prstGeom prst="rect">
            <a:avLst/>
          </a:prstGeom>
        </p:spPr>
      </p:pic>
      <p:sp>
        <p:nvSpPr>
          <p:cNvPr id="2" name="Text Placeholder 1">
            <a:extLst>
              <a:ext uri="{FF2B5EF4-FFF2-40B4-BE49-F238E27FC236}">
                <a16:creationId xmlns:a16="http://schemas.microsoft.com/office/drawing/2014/main" id="{7E21616B-0855-4185-8003-F2D06E00FFA3}"/>
              </a:ext>
            </a:extLst>
          </p:cNvPr>
          <p:cNvSpPr>
            <a:spLocks noGrp="1"/>
          </p:cNvSpPr>
          <p:nvPr>
            <p:ph type="body" sz="quarter" idx="10"/>
          </p:nvPr>
        </p:nvSpPr>
        <p:spPr/>
        <p:txBody>
          <a:bodyPr/>
          <a:lstStyle/>
          <a:p>
            <a:r>
              <a:rPr lang="en-US" dirty="0">
                <a:solidFill>
                  <a:srgbClr val="2C3791"/>
                </a:solidFill>
              </a:rPr>
              <a:t>Case 4B</a:t>
            </a:r>
          </a:p>
          <a:p>
            <a:endParaRPr lang="en-US" dirty="0"/>
          </a:p>
        </p:txBody>
      </p:sp>
      <p:sp>
        <p:nvSpPr>
          <p:cNvPr id="5" name="TextBox 4">
            <a:extLst>
              <a:ext uri="{FF2B5EF4-FFF2-40B4-BE49-F238E27FC236}">
                <a16:creationId xmlns:a16="http://schemas.microsoft.com/office/drawing/2014/main" id="{21F7C7A6-D780-4E74-ABB6-8BE5BB7C7496}"/>
              </a:ext>
            </a:extLst>
          </p:cNvPr>
          <p:cNvSpPr txBox="1"/>
          <p:nvPr/>
        </p:nvSpPr>
        <p:spPr>
          <a:xfrm>
            <a:off x="8705481" y="2994763"/>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3377768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Elderly male ground level fall.</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Elderly male lying on ground near couch. Lives alone.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oriented to person, place. States he tripped on rug</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Large hematoma on left forehead with small overlying skin tear. Multiple bruises on both arms, some appear old.</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168/84     HR 84     RR 12     SpO2 96%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CAD, HTN, OA, </a:t>
            </a:r>
            <a:r>
              <a:rPr lang="en-US" dirty="0" err="1">
                <a:latin typeface="Arial" panose="020B0604020202020204" pitchFamily="34" charset="0"/>
                <a:cs typeface="Arial" panose="020B0604020202020204" pitchFamily="34" charset="0"/>
              </a:rPr>
              <a:t>afib</a:t>
            </a:r>
            <a:r>
              <a:rPr lang="en-US" dirty="0">
                <a:latin typeface="Arial" panose="020B0604020202020204" pitchFamily="34" charset="0"/>
                <a:cs typeface="Arial" panose="020B0604020202020204" pitchFamily="34" charset="0"/>
              </a:rPr>
              <a:t>. On warfarin (Coumadin)</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DC914F0-D784-4F52-84F2-37DAB73310F3}"/>
              </a:ext>
            </a:extLst>
          </p:cNvPr>
          <p:cNvPicPr>
            <a:picLocks noChangeAspect="1"/>
          </p:cNvPicPr>
          <p:nvPr/>
        </p:nvPicPr>
        <p:blipFill>
          <a:blip r:embed="rId3"/>
          <a:stretch>
            <a:fillRect/>
          </a:stretch>
        </p:blipFill>
        <p:spPr>
          <a:xfrm>
            <a:off x="7111458" y="4922677"/>
            <a:ext cx="5080542" cy="882410"/>
          </a:xfrm>
          <a:prstGeom prst="rect">
            <a:avLst/>
          </a:prstGeom>
        </p:spPr>
      </p:pic>
      <p:pic>
        <p:nvPicPr>
          <p:cNvPr id="8" name="Picture 7" descr="A picture containing floor, indoor, sofa, person&#10;&#10;Description automatically generated">
            <a:extLst>
              <a:ext uri="{FF2B5EF4-FFF2-40B4-BE49-F238E27FC236}">
                <a16:creationId xmlns:a16="http://schemas.microsoft.com/office/drawing/2014/main" id="{AA3859BA-A356-4C88-BD5C-6C79E123996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705481" y="990373"/>
            <a:ext cx="3281982" cy="2189056"/>
          </a:xfrm>
          <a:prstGeom prst="rect">
            <a:avLst/>
          </a:prstGeom>
        </p:spPr>
      </p:pic>
      <p:sp>
        <p:nvSpPr>
          <p:cNvPr id="2" name="Text Placeholder 1">
            <a:extLst>
              <a:ext uri="{FF2B5EF4-FFF2-40B4-BE49-F238E27FC236}">
                <a16:creationId xmlns:a16="http://schemas.microsoft.com/office/drawing/2014/main" id="{9AB48AD7-2FCF-4A08-91B8-06F392889262}"/>
              </a:ext>
            </a:extLst>
          </p:cNvPr>
          <p:cNvSpPr>
            <a:spLocks noGrp="1"/>
          </p:cNvSpPr>
          <p:nvPr>
            <p:ph type="body" sz="quarter" idx="10"/>
          </p:nvPr>
        </p:nvSpPr>
        <p:spPr/>
        <p:txBody>
          <a:bodyPr/>
          <a:lstStyle/>
          <a:p>
            <a:r>
              <a:rPr lang="en-US" dirty="0"/>
              <a:t>Case 4B</a:t>
            </a:r>
          </a:p>
          <a:p>
            <a:endParaRPr lang="en-US" dirty="0"/>
          </a:p>
        </p:txBody>
      </p:sp>
      <p:sp>
        <p:nvSpPr>
          <p:cNvPr id="9" name="TextBox 8">
            <a:extLst>
              <a:ext uri="{FF2B5EF4-FFF2-40B4-BE49-F238E27FC236}">
                <a16:creationId xmlns:a16="http://schemas.microsoft.com/office/drawing/2014/main" id="{AC04C9FB-373F-46A5-8F1C-ECFF023EFF38}"/>
              </a:ext>
            </a:extLst>
          </p:cNvPr>
          <p:cNvSpPr txBox="1"/>
          <p:nvPr/>
        </p:nvSpPr>
        <p:spPr>
          <a:xfrm>
            <a:off x="8705481" y="2994763"/>
            <a:ext cx="1705916"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Getty Images. Used with permission</a:t>
            </a:r>
          </a:p>
        </p:txBody>
      </p:sp>
      <p:pic>
        <p:nvPicPr>
          <p:cNvPr id="6" name="Picture 5" descr="Logo&#10;&#10;Description automatically generated">
            <a:extLst>
              <a:ext uri="{FF2B5EF4-FFF2-40B4-BE49-F238E27FC236}">
                <a16:creationId xmlns:a16="http://schemas.microsoft.com/office/drawing/2014/main" id="{5B769738-5F57-4EFB-BE3C-A100C286E0F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10683" y="4472544"/>
            <a:ext cx="1295512" cy="381033"/>
          </a:xfrm>
          <a:prstGeom prst="rect">
            <a:avLst/>
          </a:prstGeom>
        </p:spPr>
      </p:pic>
    </p:spTree>
    <p:extLst>
      <p:ext uri="{BB962C8B-B14F-4D97-AF65-F5344CB8AC3E}">
        <p14:creationId xmlns:p14="http://schemas.microsoft.com/office/powerpoint/2010/main" val="3481135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Arial" panose="020B0604020202020204" pitchFamily="34" charset="0"/>
                <a:cs typeface="Arial" panose="020B0604020202020204" pitchFamily="34" charset="0"/>
              </a:rPr>
              <a:t>		</a:t>
            </a: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D8CCB65B-D327-4B72-B382-E43EE6DA4D8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1758" y="2242656"/>
            <a:ext cx="5906129" cy="3319245"/>
          </a:xfrm>
          <a:prstGeom prst="rect">
            <a:avLst/>
          </a:prstGeom>
        </p:spPr>
      </p:pic>
      <p:sp>
        <p:nvSpPr>
          <p:cNvPr id="2" name="Text Placeholder 1">
            <a:extLst>
              <a:ext uri="{FF2B5EF4-FFF2-40B4-BE49-F238E27FC236}">
                <a16:creationId xmlns:a16="http://schemas.microsoft.com/office/drawing/2014/main" id="{A93DD2A8-6C6A-4EAB-BF6B-F74574923A86}"/>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6" name="TextBox 5">
            <a:extLst>
              <a:ext uri="{FF2B5EF4-FFF2-40B4-BE49-F238E27FC236}">
                <a16:creationId xmlns:a16="http://schemas.microsoft.com/office/drawing/2014/main" id="{C7FBDF12-A062-4DF2-8FFF-E226EFF22DF0}"/>
              </a:ext>
            </a:extLst>
          </p:cNvPr>
          <p:cNvSpPr txBox="1"/>
          <p:nvPr/>
        </p:nvSpPr>
        <p:spPr>
          <a:xfrm>
            <a:off x="3151758" y="5346457"/>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626713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6" name="Picture 5" descr="A picture containing car, grass, outdoor, tree&#10;&#10;Description automatically generated">
            <a:extLst>
              <a:ext uri="{FF2B5EF4-FFF2-40B4-BE49-F238E27FC236}">
                <a16:creationId xmlns:a16="http://schemas.microsoft.com/office/drawing/2014/main" id="{9061CFE1-BB1C-47C4-9018-5013AF0AB29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6C88B906-5EDA-421B-B417-03B76D40F7B5}"/>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5" name="TextBox 4">
            <a:extLst>
              <a:ext uri="{FF2B5EF4-FFF2-40B4-BE49-F238E27FC236}">
                <a16:creationId xmlns:a16="http://schemas.microsoft.com/office/drawing/2014/main" id="{F42C54E1-50FD-498B-B405-0592FB971F2B}"/>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027979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still in car. Damage as shown. 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a:t>
            </a:r>
            <a:r>
              <a:rPr lang="en-US" dirty="0">
                <a:latin typeface="Arial" panose="020B0604020202020204" pitchFamily="34" charset="0"/>
                <a:cs typeface="Arial" panose="020B0604020202020204" pitchFamily="34" charset="0"/>
              </a:rPr>
              <a:t>GCS M 6 </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p>
          <a:p>
            <a:pPr algn="ctr"/>
            <a:endParaRPr lang="en-US" sz="2400" b="1" i="1" u="sng" dirty="0">
              <a:latin typeface="Arial" panose="020B0604020202020204" pitchFamily="34" charset="0"/>
              <a:cs typeface="Arial" panose="020B0604020202020204" pitchFamily="34" charset="0"/>
            </a:endParaRPr>
          </a:p>
          <a:p>
            <a:pPr algn="ctr"/>
            <a:endParaRPr lang="en-US" sz="1200"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p:txBody>
      </p:sp>
      <p:pic>
        <p:nvPicPr>
          <p:cNvPr id="5" name="Picture 4" descr="A picture containing car, grass, outdoor, tree&#10;&#10;Description automatically generated">
            <a:extLst>
              <a:ext uri="{FF2B5EF4-FFF2-40B4-BE49-F238E27FC236}">
                <a16:creationId xmlns:a16="http://schemas.microsoft.com/office/drawing/2014/main" id="{C13BC6AE-D4CF-4AE1-8125-6D9C52EE31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grpSp>
        <p:nvGrpSpPr>
          <p:cNvPr id="6" name="Group 5">
            <a:extLst>
              <a:ext uri="{FF2B5EF4-FFF2-40B4-BE49-F238E27FC236}">
                <a16:creationId xmlns:a16="http://schemas.microsoft.com/office/drawing/2014/main" id="{D119D513-02FE-4303-A5DF-1B49A24C0773}"/>
              </a:ext>
            </a:extLst>
          </p:cNvPr>
          <p:cNvGrpSpPr/>
          <p:nvPr/>
        </p:nvGrpSpPr>
        <p:grpSpPr>
          <a:xfrm>
            <a:off x="5023018" y="2029190"/>
            <a:ext cx="3520070" cy="1480115"/>
            <a:chOff x="409073" y="5281619"/>
            <a:chExt cx="3654793" cy="1475028"/>
          </a:xfrm>
        </p:grpSpPr>
        <p:pic>
          <p:nvPicPr>
            <p:cNvPr id="7" name="Picture 6">
              <a:extLst>
                <a:ext uri="{FF2B5EF4-FFF2-40B4-BE49-F238E27FC236}">
                  <a16:creationId xmlns:a16="http://schemas.microsoft.com/office/drawing/2014/main" id="{5B9F9E7C-09A9-45AC-8A28-14809783E3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69313886-B430-45C1-8728-CE620F7DF0E7}"/>
                </a:ext>
              </a:extLst>
            </p:cNvPr>
            <p:cNvPicPr>
              <a:picLocks noChangeAspect="1"/>
            </p:cNvPicPr>
            <p:nvPr/>
          </p:nvPicPr>
          <p:blipFill>
            <a:blip r:embed="rId5"/>
            <a:stretch>
              <a:fillRect/>
            </a:stretch>
          </p:blipFill>
          <p:spPr>
            <a:xfrm>
              <a:off x="409073" y="5756173"/>
              <a:ext cx="3654793" cy="1000474"/>
            </a:xfrm>
            <a:prstGeom prst="rect">
              <a:avLst/>
            </a:prstGeom>
          </p:spPr>
        </p:pic>
      </p:grpSp>
      <p:sp>
        <p:nvSpPr>
          <p:cNvPr id="9" name="&quot;Not Allowed&quot; Symbol 8">
            <a:extLst>
              <a:ext uri="{FF2B5EF4-FFF2-40B4-BE49-F238E27FC236}">
                <a16:creationId xmlns:a16="http://schemas.microsoft.com/office/drawing/2014/main" id="{DB58707B-3915-4C34-92FF-172CCE1B1669}"/>
              </a:ext>
            </a:extLst>
          </p:cNvPr>
          <p:cNvSpPr/>
          <p:nvPr/>
        </p:nvSpPr>
        <p:spPr>
          <a:xfrm>
            <a:off x="5504097" y="2029191"/>
            <a:ext cx="2161702" cy="1601780"/>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 Placeholder 1">
            <a:extLst>
              <a:ext uri="{FF2B5EF4-FFF2-40B4-BE49-F238E27FC236}">
                <a16:creationId xmlns:a16="http://schemas.microsoft.com/office/drawing/2014/main" id="{CE3897ED-F8AF-418C-98E0-E46C7F15262F}"/>
              </a:ext>
            </a:extLst>
          </p:cNvPr>
          <p:cNvSpPr>
            <a:spLocks noGrp="1"/>
          </p:cNvSpPr>
          <p:nvPr>
            <p:ph type="body" sz="quarter" idx="10"/>
          </p:nvPr>
        </p:nvSpPr>
        <p:spPr/>
        <p:txBody>
          <a:bodyPr/>
          <a:lstStyle/>
          <a:p>
            <a:r>
              <a:rPr lang="en-US" dirty="0">
                <a:solidFill>
                  <a:srgbClr val="2C3791"/>
                </a:solidFill>
              </a:rPr>
              <a:t>Case 5A</a:t>
            </a:r>
          </a:p>
          <a:p>
            <a:endParaRPr lang="en-US" dirty="0"/>
          </a:p>
        </p:txBody>
      </p:sp>
      <p:sp>
        <p:nvSpPr>
          <p:cNvPr id="10" name="TextBox 9">
            <a:extLst>
              <a:ext uri="{FF2B5EF4-FFF2-40B4-BE49-F238E27FC236}">
                <a16:creationId xmlns:a16="http://schemas.microsoft.com/office/drawing/2014/main" id="{77514566-4136-44C3-955B-C9AE1F98BED5}"/>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75308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9"/>
                                        </p:tgtEl>
                                        <p:attrNameLst>
                                          <p:attrName>style.visibility</p:attrName>
                                        </p:attrNameLst>
                                      </p:cBhvr>
                                      <p:to>
                                        <p:strVal val="visible"/>
                                      </p:to>
                                    </p:set>
                                    <p:animEffect transition="in" filter="wipe(down)">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0A5B5845-B0E4-4836-A469-7A13031A9C7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1758" y="2242656"/>
            <a:ext cx="5906129" cy="3319245"/>
          </a:xfrm>
          <a:prstGeom prst="rect">
            <a:avLst/>
          </a:prstGeom>
        </p:spPr>
      </p:pic>
      <p:sp>
        <p:nvSpPr>
          <p:cNvPr id="2" name="Text Placeholder 1">
            <a:extLst>
              <a:ext uri="{FF2B5EF4-FFF2-40B4-BE49-F238E27FC236}">
                <a16:creationId xmlns:a16="http://schemas.microsoft.com/office/drawing/2014/main" id="{B8A084BD-7EB1-4B8B-ABFF-61E8929720F8}"/>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6" name="TextBox 5">
            <a:extLst>
              <a:ext uri="{FF2B5EF4-FFF2-40B4-BE49-F238E27FC236}">
                <a16:creationId xmlns:a16="http://schemas.microsoft.com/office/drawing/2014/main" id="{229794B8-973A-4932-BBC1-04B8A80325BE}"/>
              </a:ext>
            </a:extLst>
          </p:cNvPr>
          <p:cNvSpPr txBox="1"/>
          <p:nvPr/>
        </p:nvSpPr>
        <p:spPr>
          <a:xfrm>
            <a:off x="3151758" y="5346457"/>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452324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6" name="Picture 5" descr="A picture containing car, grass, outdoor, tree&#10;&#10;Description automatically generated">
            <a:extLst>
              <a:ext uri="{FF2B5EF4-FFF2-40B4-BE49-F238E27FC236}">
                <a16:creationId xmlns:a16="http://schemas.microsoft.com/office/drawing/2014/main" id="{0EDAEC1A-7AAE-433D-86FF-8ACEEFC7952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FC59B691-D0BF-44C8-AC0D-28E24E39FE0D}"/>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5" name="TextBox 4">
            <a:extLst>
              <a:ext uri="{FF2B5EF4-FFF2-40B4-BE49-F238E27FC236}">
                <a16:creationId xmlns:a16="http://schemas.microsoft.com/office/drawing/2014/main" id="{C00B27B6-BCF5-4371-9167-6FAFD5FBD1D6}"/>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30316358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8169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up: </a:t>
            </a:r>
            <a:r>
              <a:rPr lang="en-US" dirty="0">
                <a:solidFill>
                  <a:prstClr val="black"/>
                </a:solidFill>
                <a:latin typeface="Arial" panose="020B0604020202020204" pitchFamily="34" charset="0"/>
                <a:cs typeface="Arial" panose="020B0604020202020204" pitchFamily="34" charset="0"/>
              </a:rPr>
              <a:t>Driver out standing by car. Rear right side passenger still in car. Damage as shown. Passenger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Regular, non-labored respirations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Radial pulses strong, rapid rate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lang="en-US" b="1" dirty="0">
                <a:solidFill>
                  <a:prstClr val="black"/>
                </a:solidFill>
                <a:latin typeface="Arial" panose="020B0604020202020204" pitchFamily="34" charset="0"/>
                <a:cs typeface="Arial" panose="020B0604020202020204" pitchFamily="34" charset="0"/>
              </a:rPr>
              <a:t>Exam –</a:t>
            </a:r>
            <a:r>
              <a:rPr lang="en-US" dirty="0">
                <a:solidFill>
                  <a:prstClr val="black"/>
                </a:solidFill>
                <a:latin typeface="Arial" panose="020B0604020202020204" pitchFamily="34" charset="0"/>
                <a:cs typeface="Arial" panose="020B0604020202020204" pitchFamily="34" charset="0"/>
              </a:rPr>
              <a:t> Contusion to left parietal area, Denies pain in neck, chest, abdomen, and moving all extremities, except LLE. Deformities noted in left ankle and foot. </a:t>
            </a: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Initial vital signs – </a:t>
            </a:r>
            <a:r>
              <a:rPr lang="en-US" dirty="0">
                <a:solidFill>
                  <a:prstClr val="black"/>
                </a:solidFill>
                <a:latin typeface="Arial" panose="020B0604020202020204" pitchFamily="34" charset="0"/>
                <a:cs typeface="Arial" panose="020B0604020202020204" pitchFamily="34" charset="0"/>
              </a:rPr>
              <a:t>BP 162/124    HR 114     RR 26     SpO2 95% RA   GCS </a:t>
            </a:r>
            <a:r>
              <a:rPr lang="en-US" dirty="0">
                <a:latin typeface="Arial" panose="020B0604020202020204" pitchFamily="34" charset="0"/>
                <a:cs typeface="Arial" panose="020B0604020202020204" pitchFamily="34" charset="0"/>
              </a:rPr>
              <a:t>M 6 </a:t>
            </a: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History – </a:t>
            </a:r>
            <a:r>
              <a:rPr lang="en-US" dirty="0">
                <a:solidFill>
                  <a:prstClr val="black"/>
                </a:solidFill>
                <a:latin typeface="Arial" panose="020B0604020202020204" pitchFamily="34" charset="0"/>
                <a:cs typeface="Arial" panose="020B0604020202020204" pitchFamily="34" charset="0"/>
              </a:rPr>
              <a:t>HTN, DM 				</a:t>
            </a:r>
            <a:endParaRPr lang="en-US" sz="2400" b="1" i="1" u="sng" dirty="0">
              <a:latin typeface="Arial" panose="020B0604020202020204" pitchFamily="34" charset="0"/>
              <a:cs typeface="Arial" panose="020B0604020202020204" pitchFamily="34" charset="0"/>
            </a:endParaRPr>
          </a:p>
          <a:p>
            <a:pPr algn="ct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9280DC04-7F24-40A4-8E4D-B87EB76DF6ED}"/>
              </a:ext>
            </a:extLst>
          </p:cNvPr>
          <p:cNvGrpSpPr/>
          <p:nvPr/>
        </p:nvGrpSpPr>
        <p:grpSpPr>
          <a:xfrm>
            <a:off x="4804904" y="1953972"/>
            <a:ext cx="3654793" cy="1475028"/>
            <a:chOff x="409073" y="5281619"/>
            <a:chExt cx="3654793" cy="1475028"/>
          </a:xfrm>
        </p:grpSpPr>
        <p:pic>
          <p:nvPicPr>
            <p:cNvPr id="7" name="Picture 6">
              <a:extLst>
                <a:ext uri="{FF2B5EF4-FFF2-40B4-BE49-F238E27FC236}">
                  <a16:creationId xmlns:a16="http://schemas.microsoft.com/office/drawing/2014/main" id="{6AAF51FE-FAF7-41E5-92E9-D353CFF1BE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2DD0C384-65E3-4664-B695-3FF3EDDCC1EE}"/>
                </a:ext>
              </a:extLst>
            </p:cNvPr>
            <p:cNvPicPr>
              <a:picLocks noChangeAspect="1"/>
            </p:cNvPicPr>
            <p:nvPr/>
          </p:nvPicPr>
          <p:blipFill>
            <a:blip r:embed="rId4"/>
            <a:stretch>
              <a:fillRect/>
            </a:stretch>
          </p:blipFill>
          <p:spPr>
            <a:xfrm>
              <a:off x="409073" y="5756173"/>
              <a:ext cx="3654793" cy="1000474"/>
            </a:xfrm>
            <a:prstGeom prst="rect">
              <a:avLst/>
            </a:prstGeom>
          </p:spPr>
        </p:pic>
      </p:grpSp>
      <p:pic>
        <p:nvPicPr>
          <p:cNvPr id="9" name="Picture 8" descr="A picture containing car, grass, outdoor, tree&#10;&#10;Description automatically generated">
            <a:extLst>
              <a:ext uri="{FF2B5EF4-FFF2-40B4-BE49-F238E27FC236}">
                <a16:creationId xmlns:a16="http://schemas.microsoft.com/office/drawing/2014/main" id="{2B0FAD02-4712-41B1-BC10-61E40E8EA34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AB34DA22-6E41-4BF0-B43F-1E3008848C91}"/>
              </a:ext>
            </a:extLst>
          </p:cNvPr>
          <p:cNvSpPr>
            <a:spLocks noGrp="1"/>
          </p:cNvSpPr>
          <p:nvPr>
            <p:ph type="body" sz="quarter" idx="10"/>
          </p:nvPr>
        </p:nvSpPr>
        <p:spPr/>
        <p:txBody>
          <a:bodyPr/>
          <a:lstStyle/>
          <a:p>
            <a:r>
              <a:rPr lang="en-US" dirty="0">
                <a:solidFill>
                  <a:srgbClr val="2C3791"/>
                </a:solidFill>
              </a:rPr>
              <a:t>Case 5B</a:t>
            </a:r>
          </a:p>
          <a:p>
            <a:endParaRPr lang="en-US" dirty="0"/>
          </a:p>
        </p:txBody>
      </p:sp>
      <p:sp>
        <p:nvSpPr>
          <p:cNvPr id="10" name="TextBox 9">
            <a:extLst>
              <a:ext uri="{FF2B5EF4-FFF2-40B4-BE49-F238E27FC236}">
                <a16:creationId xmlns:a16="http://schemas.microsoft.com/office/drawing/2014/main" id="{0245876D-2786-422F-A9B2-69E556AD4918}"/>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1964149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60632C5-0365-426D-B83A-485EB5363817}"/>
              </a:ext>
            </a:extLst>
          </p:cNvPr>
          <p:cNvSpPr txBox="1"/>
          <p:nvPr/>
        </p:nvSpPr>
        <p:spPr>
          <a:xfrm>
            <a:off x="389021" y="1767007"/>
            <a:ext cx="11413958" cy="332398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each scenario there will be one patient to assess and make a triage decision. </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The Field Triage Guideline was developed using the best available evidence to identify patients that are most likely to benefit from the resources of a trauma center. They are not meant to supersede local trauma triage protocols and are not intended for mass casualty incident (MCI) triage. </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39351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prstClr val="black"/>
              </a:solidFill>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5" name="Picture 4" descr="A picture containing car, grass, outdoor, tree&#10;&#10;Description automatically generated">
            <a:extLst>
              <a:ext uri="{FF2B5EF4-FFF2-40B4-BE49-F238E27FC236}">
                <a16:creationId xmlns:a16="http://schemas.microsoft.com/office/drawing/2014/main" id="{EA431B0D-B6E8-40E9-8A8F-878DD9DE807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51758" y="2242656"/>
            <a:ext cx="5906129" cy="3319245"/>
          </a:xfrm>
          <a:prstGeom prst="rect">
            <a:avLst/>
          </a:prstGeom>
        </p:spPr>
      </p:pic>
      <p:sp>
        <p:nvSpPr>
          <p:cNvPr id="2" name="Text Placeholder 1">
            <a:extLst>
              <a:ext uri="{FF2B5EF4-FFF2-40B4-BE49-F238E27FC236}">
                <a16:creationId xmlns:a16="http://schemas.microsoft.com/office/drawing/2014/main" id="{76B6C5FC-D5C8-49C7-AFC2-7C19F451C07E}"/>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6" name="TextBox 5">
            <a:extLst>
              <a:ext uri="{FF2B5EF4-FFF2-40B4-BE49-F238E27FC236}">
                <a16:creationId xmlns:a16="http://schemas.microsoft.com/office/drawing/2014/main" id="{32BF7039-AB1D-4500-8581-9906F4B722A5}"/>
              </a:ext>
            </a:extLst>
          </p:cNvPr>
          <p:cNvSpPr txBox="1"/>
          <p:nvPr/>
        </p:nvSpPr>
        <p:spPr>
          <a:xfrm>
            <a:off x="3151758" y="5346457"/>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72612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1706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Breathing non labored but rapid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signs of bleeding, pulse rapid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dirty="0">
                <a:solidFill>
                  <a:prstClr val="black"/>
                </a:solidFill>
                <a:latin typeface="Arial" panose="020B0604020202020204" pitchFamily="34" charset="0"/>
                <a:cs typeface="Arial" panose="020B0604020202020204" pitchFamily="34" charset="0"/>
              </a:rPr>
              <a:t>			</a:t>
            </a: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endParaRPr lang="en-US" b="1" i="1" u="sng" dirty="0">
              <a:solidFill>
                <a:prstClr val="black"/>
              </a:solidFill>
              <a:latin typeface="Arial" panose="020B0604020202020204" pitchFamily="34" charset="0"/>
              <a:cs typeface="Arial" panose="020B0604020202020204" pitchFamily="34" charset="0"/>
            </a:endParaRPr>
          </a:p>
          <a:p>
            <a:pPr marL="0" lvl="0" indent="0">
              <a:lnSpc>
                <a:spcPct val="100000"/>
              </a:lnSpc>
              <a:spcBef>
                <a:spcPts val="0"/>
              </a:spcBef>
              <a:buNone/>
              <a:defRPr/>
            </a:pPr>
            <a:r>
              <a:rPr lang="en-US" sz="2400" b="1" i="1" dirty="0">
                <a:solidFill>
                  <a:prstClr val="black"/>
                </a:solidFill>
                <a:latin typeface="Arial" panose="020B0604020202020204" pitchFamily="34" charset="0"/>
                <a:cs typeface="Arial" panose="020B0604020202020204" pitchFamily="34" charset="0"/>
              </a:rPr>
              <a:t>				      </a:t>
            </a:r>
            <a:r>
              <a:rPr lang="en-US" sz="2400" b="1" i="1" u="sng" dirty="0">
                <a:solidFill>
                  <a:prstClr val="black"/>
                </a:solidFill>
                <a:latin typeface="Arial" panose="020B0604020202020204" pitchFamily="34" charset="0"/>
                <a:cs typeface="Arial" panose="020B0604020202020204" pitchFamily="34" charset="0"/>
              </a:rPr>
              <a:t>Patient Destination?</a:t>
            </a:r>
          </a:p>
        </p:txBody>
      </p:sp>
      <p:pic>
        <p:nvPicPr>
          <p:cNvPr id="6" name="Picture 5" descr="A picture containing car, grass, outdoor, tree&#10;&#10;Description automatically generated">
            <a:extLst>
              <a:ext uri="{FF2B5EF4-FFF2-40B4-BE49-F238E27FC236}">
                <a16:creationId xmlns:a16="http://schemas.microsoft.com/office/drawing/2014/main" id="{22271F5E-81AE-404B-88D4-F8A6A5FF3C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7CD19997-FC50-4B29-B436-04D9BAD64E67}"/>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5" name="TextBox 4">
            <a:extLst>
              <a:ext uri="{FF2B5EF4-FFF2-40B4-BE49-F238E27FC236}">
                <a16:creationId xmlns:a16="http://schemas.microsoft.com/office/drawing/2014/main" id="{A3A0D080-19DC-4AE4-BF99-DB6BCB4389B3}"/>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95713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5760" y="868680"/>
            <a:ext cx="11478126"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Dispatch Info: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Single car MVC, side impact into telephone pole.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Scene Size </a:t>
            </a:r>
            <a:r>
              <a:rPr lang="en-US" b="1" dirty="0">
                <a:solidFill>
                  <a:prstClr val="black"/>
                </a:solidFill>
                <a:latin typeface="Arial" panose="020B0604020202020204" pitchFamily="34" charset="0"/>
                <a:cs typeface="Arial" panose="020B0604020202020204" pitchFamily="34" charset="0"/>
              </a:rPr>
              <a:t>U</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 </a:t>
            </a:r>
            <a:r>
              <a:rPr lang="en-US" dirty="0">
                <a:solidFill>
                  <a:prstClr val="black"/>
                </a:solidFill>
                <a:latin typeface="Arial" panose="020B0604020202020204" pitchFamily="34" charset="0"/>
                <a:cs typeface="Arial" panose="020B0604020202020204" pitchFamily="34" charset="0"/>
              </a:rPr>
              <a:t>P</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regnant female d</a:t>
            </a:r>
            <a:r>
              <a:rPr lang="en-US" dirty="0">
                <a:solidFill>
                  <a:prstClr val="black"/>
                </a:solidFill>
                <a:latin typeface="Arial" panose="020B0604020202020204" pitchFamily="34" charset="0"/>
                <a:cs typeface="Arial" panose="020B0604020202020204" pitchFamily="34" charset="0"/>
              </a:rPr>
              <a:t>river still in car. Damage as shown. She was not wearing a seatbelt. </a:t>
            </a:r>
          </a:p>
          <a:p>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Primary Survey: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Responding to questions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Breathing non labored but rapid </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signs of bleeding, pulse rapid</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 – </a:t>
            </a:r>
            <a:r>
              <a:rPr lang="en-US" dirty="0">
                <a:solidFill>
                  <a:prstClr val="black"/>
                </a:solidFill>
                <a:latin typeface="Arial" panose="020B0604020202020204" pitchFamily="34" charset="0"/>
                <a:cs typeface="Arial" panose="020B0604020202020204" pitchFamily="34" charset="0"/>
              </a:rPr>
              <a:t>A</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lert</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obeys commands, denies any LOC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lvl="0" indent="0">
              <a:lnSpc>
                <a:spcPct val="100000"/>
              </a:lnSpc>
              <a:spcBef>
                <a:spcPts val="0"/>
              </a:spcBef>
              <a:buNone/>
              <a:defRPr/>
            </a:pPr>
            <a:r>
              <a:rPr lang="en-US" b="1" dirty="0">
                <a:solidFill>
                  <a:prstClr val="black"/>
                </a:solidFill>
                <a:latin typeface="Arial" panose="020B0604020202020204" pitchFamily="34" charset="0"/>
                <a:cs typeface="Arial" panose="020B0604020202020204" pitchFamily="34" charset="0"/>
              </a:rPr>
              <a:t>Secondary Survey:</a:t>
            </a:r>
            <a:r>
              <a:rPr lang="en-US" dirty="0">
                <a:solidFill>
                  <a:prstClr val="black"/>
                </a:solidFill>
                <a:latin typeface="Arial" panose="020B0604020202020204" pitchFamily="34" charset="0"/>
                <a:cs typeface="Arial" panose="020B0604020202020204" pitchFamily="34" charset="0"/>
              </a:rPr>
              <a: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Exam </a:t>
            </a:r>
            <a:r>
              <a:rPr lang="en-US" b="1" dirty="0">
                <a:solidFill>
                  <a:prstClr val="black"/>
                </a:solidFill>
                <a:latin typeface="Arial" panose="020B0604020202020204" pitchFamily="34" charset="0"/>
                <a:cs typeface="Arial" panose="020B0604020202020204" pitchFamily="34" charset="0"/>
              </a:rPr>
              <a:t>– </a:t>
            </a:r>
            <a:r>
              <a:rPr lang="en-US" dirty="0">
                <a:solidFill>
                  <a:prstClr val="black"/>
                </a:solidFill>
                <a:latin typeface="Arial" panose="020B0604020202020204" pitchFamily="34" charset="0"/>
                <a:cs typeface="Arial" panose="020B0604020202020204" pitchFamily="34" charset="0"/>
              </a:rPr>
              <a:t>Abdomen has large bruise to the left upper quadrant, size of baseball, tender on palpation. Uterus is firm at fundal height. </a:t>
            </a:r>
          </a:p>
          <a:p>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Initial vital signs –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BP  114/52   HR </a:t>
            </a:r>
            <a:r>
              <a:rPr lang="en-US" dirty="0">
                <a:solidFill>
                  <a:prstClr val="black"/>
                </a:solidFill>
                <a:latin typeface="Arial" panose="020B0604020202020204" pitchFamily="34" charset="0"/>
                <a:cs typeface="Arial" panose="020B0604020202020204" pitchFamily="34" charset="0"/>
              </a:rPr>
              <a:t>111</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RR  28    SpO2 98% RA  GCS </a:t>
            </a:r>
            <a:r>
              <a:rPr lang="en-US" dirty="0">
                <a:latin typeface="Arial" panose="020B0604020202020204" pitchFamily="34" charset="0"/>
                <a:cs typeface="Arial" panose="020B0604020202020204" pitchFamily="34" charset="0"/>
              </a:rPr>
              <a:t>M 6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History – </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She is 29 weeks pregnant, </a:t>
            </a:r>
            <a:r>
              <a:rPr lang="en-US" dirty="0">
                <a:solidFill>
                  <a:prstClr val="black"/>
                </a:solidFill>
                <a:latin typeface="Arial" panose="020B0604020202020204" pitchFamily="34" charset="0"/>
                <a:cs typeface="Arial" panose="020B0604020202020204" pitchFamily="34" charset="0"/>
              </a:rPr>
              <a:t>g</a:t>
            </a:r>
            <a:r>
              <a:rPr kumimoji="0" lang="en-US" sz="180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ravida</a:t>
            </a:r>
            <a:r>
              <a:rPr kumimoji="0" lang="en-US" sz="18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 para 0</a:t>
            </a:r>
            <a:r>
              <a:rPr lang="en-US" dirty="0">
                <a:solidFill>
                  <a:prstClr val="black"/>
                </a:solidFill>
                <a:latin typeface="Arial" panose="020B0604020202020204" pitchFamily="34" charset="0"/>
                <a:cs typeface="Arial" panose="020B0604020202020204" pitchFamily="34" charset="0"/>
              </a:rPr>
              <a:t>             </a:t>
            </a:r>
            <a:endParaRPr lang="en-US" sz="2400" b="1" i="1" u="sng" dirty="0">
              <a:latin typeface="Arial" panose="020B0604020202020204" pitchFamily="34" charset="0"/>
              <a:cs typeface="Arial" panose="020B0604020202020204" pitchFamily="34" charset="0"/>
            </a:endParaRPr>
          </a:p>
          <a:p>
            <a:pPr algn="ctr"/>
            <a:endParaRPr lang="en-US" b="1" i="1" u="sng" dirty="0">
              <a:latin typeface="Arial" panose="020B0604020202020204" pitchFamily="34" charset="0"/>
              <a:cs typeface="Arial" panose="020B0604020202020204" pitchFamily="34" charset="0"/>
            </a:endParaRPr>
          </a:p>
          <a:p>
            <a:pPr algn="ctr"/>
            <a:endParaRPr lang="en-US" b="1" i="1" u="sng"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6" name="Group 5">
            <a:extLst>
              <a:ext uri="{FF2B5EF4-FFF2-40B4-BE49-F238E27FC236}">
                <a16:creationId xmlns:a16="http://schemas.microsoft.com/office/drawing/2014/main" id="{25CC5842-8A8D-4084-A5B5-3E16C8AD510C}"/>
              </a:ext>
            </a:extLst>
          </p:cNvPr>
          <p:cNvGrpSpPr/>
          <p:nvPr/>
        </p:nvGrpSpPr>
        <p:grpSpPr>
          <a:xfrm>
            <a:off x="5033394" y="2097248"/>
            <a:ext cx="3509694" cy="1421580"/>
            <a:chOff x="409073" y="5281619"/>
            <a:chExt cx="3654793" cy="1475028"/>
          </a:xfrm>
        </p:grpSpPr>
        <p:pic>
          <p:nvPicPr>
            <p:cNvPr id="7" name="Picture 6">
              <a:extLst>
                <a:ext uri="{FF2B5EF4-FFF2-40B4-BE49-F238E27FC236}">
                  <a16:creationId xmlns:a16="http://schemas.microsoft.com/office/drawing/2014/main" id="{63720417-6640-499A-B82F-90C40A1DE2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5025" y="5281619"/>
              <a:ext cx="1774693" cy="422031"/>
            </a:xfrm>
            <a:prstGeom prst="rect">
              <a:avLst/>
            </a:prstGeom>
          </p:spPr>
        </p:pic>
        <p:pic>
          <p:nvPicPr>
            <p:cNvPr id="8" name="Picture 7">
              <a:extLst>
                <a:ext uri="{FF2B5EF4-FFF2-40B4-BE49-F238E27FC236}">
                  <a16:creationId xmlns:a16="http://schemas.microsoft.com/office/drawing/2014/main" id="{88F73E48-C63B-48B6-9D8D-0DE772220927}"/>
                </a:ext>
              </a:extLst>
            </p:cNvPr>
            <p:cNvPicPr>
              <a:picLocks noChangeAspect="1"/>
            </p:cNvPicPr>
            <p:nvPr/>
          </p:nvPicPr>
          <p:blipFill>
            <a:blip r:embed="rId4"/>
            <a:stretch>
              <a:fillRect/>
            </a:stretch>
          </p:blipFill>
          <p:spPr>
            <a:xfrm>
              <a:off x="409073" y="5756173"/>
              <a:ext cx="3654793" cy="1000474"/>
            </a:xfrm>
            <a:prstGeom prst="rect">
              <a:avLst/>
            </a:prstGeom>
          </p:spPr>
        </p:pic>
      </p:grpSp>
      <p:pic>
        <p:nvPicPr>
          <p:cNvPr id="9" name="Picture 8">
            <a:extLst>
              <a:ext uri="{FF2B5EF4-FFF2-40B4-BE49-F238E27FC236}">
                <a16:creationId xmlns:a16="http://schemas.microsoft.com/office/drawing/2014/main" id="{029910B7-1CC7-4CD6-8882-1FC5770FF033}"/>
              </a:ext>
            </a:extLst>
          </p:cNvPr>
          <p:cNvPicPr>
            <a:picLocks noChangeAspect="1"/>
          </p:cNvPicPr>
          <p:nvPr/>
        </p:nvPicPr>
        <p:blipFill>
          <a:blip r:embed="rId5"/>
          <a:stretch>
            <a:fillRect/>
          </a:stretch>
        </p:blipFill>
        <p:spPr>
          <a:xfrm>
            <a:off x="1333581" y="5625884"/>
            <a:ext cx="2654663" cy="363436"/>
          </a:xfrm>
          <a:prstGeom prst="rect">
            <a:avLst/>
          </a:prstGeom>
        </p:spPr>
      </p:pic>
      <p:sp>
        <p:nvSpPr>
          <p:cNvPr id="12" name="&quot;Not Allowed&quot; Symbol 11">
            <a:extLst>
              <a:ext uri="{FF2B5EF4-FFF2-40B4-BE49-F238E27FC236}">
                <a16:creationId xmlns:a16="http://schemas.microsoft.com/office/drawing/2014/main" id="{1CFDC0F7-CE78-499E-B5D1-DA14E89BAA57}"/>
              </a:ext>
            </a:extLst>
          </p:cNvPr>
          <p:cNvSpPr/>
          <p:nvPr/>
        </p:nvSpPr>
        <p:spPr>
          <a:xfrm>
            <a:off x="5458481" y="2088209"/>
            <a:ext cx="2155330" cy="1538434"/>
          </a:xfrm>
          <a:prstGeom prst="noSmoking">
            <a:avLst/>
          </a:prstGeom>
          <a:solidFill>
            <a:srgbClr val="FF00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A picture containing car, grass, outdoor, tree&#10;&#10;Description automatically generated">
            <a:extLst>
              <a:ext uri="{FF2B5EF4-FFF2-40B4-BE49-F238E27FC236}">
                <a16:creationId xmlns:a16="http://schemas.microsoft.com/office/drawing/2014/main" id="{366CF722-487E-44DD-A762-7C1B0FD712E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8543088" y="1800186"/>
            <a:ext cx="3578508" cy="2011123"/>
          </a:xfrm>
          <a:prstGeom prst="rect">
            <a:avLst/>
          </a:prstGeom>
        </p:spPr>
      </p:pic>
      <p:sp>
        <p:nvSpPr>
          <p:cNvPr id="2" name="Text Placeholder 1">
            <a:extLst>
              <a:ext uri="{FF2B5EF4-FFF2-40B4-BE49-F238E27FC236}">
                <a16:creationId xmlns:a16="http://schemas.microsoft.com/office/drawing/2014/main" id="{1F0CD9F1-9589-4A0A-AD7E-0235055EF35D}"/>
              </a:ext>
            </a:extLst>
          </p:cNvPr>
          <p:cNvSpPr>
            <a:spLocks noGrp="1"/>
          </p:cNvSpPr>
          <p:nvPr>
            <p:ph type="body" sz="quarter" idx="10"/>
          </p:nvPr>
        </p:nvSpPr>
        <p:spPr/>
        <p:txBody>
          <a:bodyPr/>
          <a:lstStyle/>
          <a:p>
            <a:r>
              <a:rPr lang="en-US" dirty="0">
                <a:solidFill>
                  <a:srgbClr val="2C3791"/>
                </a:solidFill>
              </a:rPr>
              <a:t>Case 5C</a:t>
            </a:r>
          </a:p>
          <a:p>
            <a:endParaRPr lang="en-US" dirty="0"/>
          </a:p>
        </p:txBody>
      </p:sp>
      <p:sp>
        <p:nvSpPr>
          <p:cNvPr id="14" name="TextBox 13">
            <a:extLst>
              <a:ext uri="{FF2B5EF4-FFF2-40B4-BE49-F238E27FC236}">
                <a16:creationId xmlns:a16="http://schemas.microsoft.com/office/drawing/2014/main" id="{84AAD0CD-BF1F-4630-8308-6F21BEA941AB}"/>
              </a:ext>
            </a:extLst>
          </p:cNvPr>
          <p:cNvSpPr txBox="1"/>
          <p:nvPr/>
        </p:nvSpPr>
        <p:spPr>
          <a:xfrm>
            <a:off x="8543088" y="3626643"/>
            <a:ext cx="212109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Mark </a:t>
            </a:r>
            <a:r>
              <a:rPr lang="en-US" sz="600" dirty="0" err="1">
                <a:solidFill>
                  <a:schemeClr val="bg1"/>
                </a:solidFill>
                <a:latin typeface="Arial" panose="020B0604020202020204" pitchFamily="34" charset="0"/>
                <a:cs typeface="Arial" panose="020B0604020202020204" pitchFamily="34" charset="0"/>
              </a:rPr>
              <a:t>Gestring</a:t>
            </a:r>
            <a:r>
              <a:rPr lang="en-US" sz="600" dirty="0">
                <a:solidFill>
                  <a:schemeClr val="bg1"/>
                </a:solidFill>
                <a:latin typeface="Arial" panose="020B0604020202020204" pitchFamily="34" charset="0"/>
                <a:cs typeface="Arial" panose="020B0604020202020204" pitchFamily="34" charset="0"/>
              </a:rPr>
              <a:t>, MD FACS. Used with permission</a:t>
            </a:r>
          </a:p>
        </p:txBody>
      </p:sp>
      <p:pic>
        <p:nvPicPr>
          <p:cNvPr id="16" name="Picture 15" descr="Logo&#10;&#10;Description automatically generated">
            <a:extLst>
              <a:ext uri="{FF2B5EF4-FFF2-40B4-BE49-F238E27FC236}">
                <a16:creationId xmlns:a16="http://schemas.microsoft.com/office/drawing/2014/main" id="{79A36DD7-A803-4A35-8433-9F15D5D89766}"/>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1886337" y="5244851"/>
            <a:ext cx="1295512" cy="381033"/>
          </a:xfrm>
          <a:prstGeom prst="rect">
            <a:avLst/>
          </a:prstGeom>
        </p:spPr>
      </p:pic>
    </p:spTree>
    <p:extLst>
      <p:ext uri="{BB962C8B-B14F-4D97-AF65-F5344CB8AC3E}">
        <p14:creationId xmlns:p14="http://schemas.microsoft.com/office/powerpoint/2010/main" val="1054150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2" presetClass="entr" presetSubtype="4" fill="hold" grpId="0" nodeType="withEffect">
                                  <p:stCondLst>
                                    <p:cond delay="500"/>
                                  </p:stCondLst>
                                  <p:childTnLst>
                                    <p:set>
                                      <p:cBhvr>
                                        <p:cTn id="8" dur="1" fill="hold">
                                          <p:stCondLst>
                                            <p:cond delay="0"/>
                                          </p:stCondLst>
                                        </p:cTn>
                                        <p:tgtEl>
                                          <p:spTgt spid="12"/>
                                        </p:tgtEl>
                                        <p:attrNameLst>
                                          <p:attrName>style.visibility</p:attrName>
                                        </p:attrNameLst>
                                      </p:cBhvr>
                                      <p:to>
                                        <p:strVal val="visible"/>
                                      </p:to>
                                    </p:set>
                                    <p:animEffect transition="in" filter="wipe(down)">
                                      <p:cBhvr>
                                        <p:cTn id="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17064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on his back on concrete driveway, ladder lying next to him near 2 story roof. He’s alert and responsive.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6" name="Picture 5" descr="A picture containing building, outdoor, jumping, stair&#10;&#10;Description automatically generated">
            <a:extLst>
              <a:ext uri="{FF2B5EF4-FFF2-40B4-BE49-F238E27FC236}">
                <a16:creationId xmlns:a16="http://schemas.microsoft.com/office/drawing/2014/main" id="{A09DE416-4469-4B8C-A4F5-56E06CB36A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57277" y="1842928"/>
            <a:ext cx="2477446" cy="3723167"/>
          </a:xfrm>
          <a:prstGeom prst="rect">
            <a:avLst/>
          </a:prstGeom>
        </p:spPr>
      </p:pic>
      <p:sp>
        <p:nvSpPr>
          <p:cNvPr id="2" name="Text Placeholder 1">
            <a:extLst>
              <a:ext uri="{FF2B5EF4-FFF2-40B4-BE49-F238E27FC236}">
                <a16:creationId xmlns:a16="http://schemas.microsoft.com/office/drawing/2014/main" id="{2AA60AF9-95E3-4D2A-85BF-F5C7D4750177}"/>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5" name="TextBox 4">
            <a:extLst>
              <a:ext uri="{FF2B5EF4-FFF2-40B4-BE49-F238E27FC236}">
                <a16:creationId xmlns:a16="http://schemas.microsoft.com/office/drawing/2014/main" id="{D244E7E3-602C-4F10-8A7B-A57667306412}"/>
              </a:ext>
            </a:extLst>
          </p:cNvPr>
          <p:cNvSpPr txBox="1"/>
          <p:nvPr/>
        </p:nvSpPr>
        <p:spPr>
          <a:xfrm>
            <a:off x="4857277" y="5366040"/>
            <a:ext cx="1959191" cy="200055"/>
          </a:xfrm>
          <a:prstGeom prst="rect">
            <a:avLst/>
          </a:prstGeom>
          <a:noFill/>
        </p:spPr>
        <p:txBody>
          <a:bodyPr wrap="none" rtlCol="0">
            <a:spAutoFit/>
          </a:bodyPr>
          <a:lstStyle/>
          <a:p>
            <a:r>
              <a:rPr lang="en-US" sz="7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574627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170646"/>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on his back on concrete driveway, ladder lying next to him near 2 story roof. He’s alert and responsive.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States up working on roof eaves and ladder gave out.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p:txBody>
      </p:sp>
      <p:pic>
        <p:nvPicPr>
          <p:cNvPr id="6" name="Picture 5" descr="A picture containing building, outdoor, jumping, stair&#10;&#10;Description automatically generated">
            <a:extLst>
              <a:ext uri="{FF2B5EF4-FFF2-40B4-BE49-F238E27FC236}">
                <a16:creationId xmlns:a16="http://schemas.microsoft.com/office/drawing/2014/main" id="{AA3074CF-BA15-428C-AAF5-3FE503892F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445796" y="1791984"/>
            <a:ext cx="1607658" cy="2416029"/>
          </a:xfrm>
          <a:prstGeom prst="rect">
            <a:avLst/>
          </a:prstGeom>
        </p:spPr>
      </p:pic>
      <p:sp>
        <p:nvSpPr>
          <p:cNvPr id="2" name="Text Placeholder 1">
            <a:extLst>
              <a:ext uri="{FF2B5EF4-FFF2-40B4-BE49-F238E27FC236}">
                <a16:creationId xmlns:a16="http://schemas.microsoft.com/office/drawing/2014/main" id="{4F589DB9-634D-498E-A765-8450282C090A}"/>
              </a:ext>
            </a:extLst>
          </p:cNvPr>
          <p:cNvSpPr>
            <a:spLocks noGrp="1"/>
          </p:cNvSpPr>
          <p:nvPr>
            <p:ph type="body" sz="quarter" idx="10"/>
          </p:nvPr>
        </p:nvSpPr>
        <p:spPr/>
        <p:txBody>
          <a:bodyPr/>
          <a:lstStyle/>
          <a:p>
            <a:r>
              <a:rPr lang="en-US" dirty="0">
                <a:solidFill>
                  <a:srgbClr val="2C3791"/>
                </a:solidFill>
              </a:rPr>
              <a:t>Case 6</a:t>
            </a:r>
          </a:p>
          <a:p>
            <a:endParaRPr lang="en-US" dirty="0"/>
          </a:p>
        </p:txBody>
      </p:sp>
      <p:sp>
        <p:nvSpPr>
          <p:cNvPr id="5" name="TextBox 4">
            <a:extLst>
              <a:ext uri="{FF2B5EF4-FFF2-40B4-BE49-F238E27FC236}">
                <a16:creationId xmlns:a16="http://schemas.microsoft.com/office/drawing/2014/main" id="{11DF2006-6AA3-4A60-97A9-C365F4AD3BCB}"/>
              </a:ext>
            </a:extLst>
          </p:cNvPr>
          <p:cNvSpPr txBox="1"/>
          <p:nvPr/>
        </p:nvSpPr>
        <p:spPr>
          <a:xfrm>
            <a:off x="10445796" y="4038736"/>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12402938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44764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Male fell off ladder.</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Middle aged male lying on his back on concrete driveway, ladder lying next to him near 2 story roof. He’s alert and responsive.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Answers questions</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Regular radial pulse, warm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States up working on roof eaves and ladder gave out.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Hematoma to occiput. Cannot move lower extremities, states they are numb. Full strength in upper extremities. No obvious lower extremity deformities.</a:t>
            </a:r>
            <a:endParaRPr lang="en-US" b="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Initial vital  – </a:t>
            </a:r>
            <a:r>
              <a:rPr lang="en-US" dirty="0">
                <a:latin typeface="Arial" panose="020B0604020202020204" pitchFamily="34" charset="0"/>
                <a:cs typeface="Arial" panose="020B0604020202020204" pitchFamily="34" charset="0"/>
              </a:rPr>
              <a:t>BP 152/110    HR 70      RR 22      SpO2 98% RA    </a:t>
            </a:r>
            <a:r>
              <a:rPr lang="en-US">
                <a:latin typeface="Arial" panose="020B0604020202020204" pitchFamily="34" charset="0"/>
                <a:cs typeface="Arial" panose="020B0604020202020204" pitchFamily="34" charset="0"/>
              </a:rPr>
              <a:t>GCS M 6 </a:t>
            </a:r>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CAD, CABGx2</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11" name="Group 10">
            <a:extLst>
              <a:ext uri="{FF2B5EF4-FFF2-40B4-BE49-F238E27FC236}">
                <a16:creationId xmlns:a16="http://schemas.microsoft.com/office/drawing/2014/main" id="{9D6815C5-E5CE-4CA2-8C64-70CEA75962F2}"/>
              </a:ext>
            </a:extLst>
          </p:cNvPr>
          <p:cNvGrpSpPr/>
          <p:nvPr/>
        </p:nvGrpSpPr>
        <p:grpSpPr>
          <a:xfrm>
            <a:off x="507391" y="5648174"/>
            <a:ext cx="5715715" cy="787345"/>
            <a:chOff x="6337739" y="5736124"/>
            <a:chExt cx="5715715" cy="787345"/>
          </a:xfrm>
        </p:grpSpPr>
        <p:pic>
          <p:nvPicPr>
            <p:cNvPr id="6" name="Picture 5">
              <a:extLst>
                <a:ext uri="{FF2B5EF4-FFF2-40B4-BE49-F238E27FC236}">
                  <a16:creationId xmlns:a16="http://schemas.microsoft.com/office/drawing/2014/main" id="{A5981B8E-51FE-48F4-ADBD-D6874B611B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03032" y="5736124"/>
              <a:ext cx="1385127" cy="405799"/>
            </a:xfrm>
            <a:prstGeom prst="rect">
              <a:avLst/>
            </a:prstGeom>
          </p:spPr>
        </p:pic>
        <p:pic>
          <p:nvPicPr>
            <p:cNvPr id="7" name="Picture 6">
              <a:extLst>
                <a:ext uri="{FF2B5EF4-FFF2-40B4-BE49-F238E27FC236}">
                  <a16:creationId xmlns:a16="http://schemas.microsoft.com/office/drawing/2014/main" id="{F8762EAA-B49F-4819-A1E6-EA82B840E876}"/>
                </a:ext>
              </a:extLst>
            </p:cNvPr>
            <p:cNvPicPr>
              <a:picLocks noChangeAspect="1"/>
            </p:cNvPicPr>
            <p:nvPr/>
          </p:nvPicPr>
          <p:blipFill>
            <a:blip r:embed="rId4"/>
            <a:stretch>
              <a:fillRect/>
            </a:stretch>
          </p:blipFill>
          <p:spPr>
            <a:xfrm>
              <a:off x="6337739" y="6141923"/>
              <a:ext cx="5715715" cy="381546"/>
            </a:xfrm>
            <a:prstGeom prst="rect">
              <a:avLst/>
            </a:prstGeom>
          </p:spPr>
        </p:pic>
      </p:grpSp>
      <p:grpSp>
        <p:nvGrpSpPr>
          <p:cNvPr id="10" name="Group 9">
            <a:extLst>
              <a:ext uri="{FF2B5EF4-FFF2-40B4-BE49-F238E27FC236}">
                <a16:creationId xmlns:a16="http://schemas.microsoft.com/office/drawing/2014/main" id="{8B09EA9F-7DCD-4A2C-A746-FB8ADBF37066}"/>
              </a:ext>
            </a:extLst>
          </p:cNvPr>
          <p:cNvGrpSpPr/>
          <p:nvPr/>
        </p:nvGrpSpPr>
        <p:grpSpPr>
          <a:xfrm>
            <a:off x="6644142" y="2180180"/>
            <a:ext cx="3801654" cy="819819"/>
            <a:chOff x="368968" y="5703650"/>
            <a:chExt cx="3801654" cy="819819"/>
          </a:xfrm>
        </p:grpSpPr>
        <p:pic>
          <p:nvPicPr>
            <p:cNvPr id="5" name="Picture 4">
              <a:extLst>
                <a:ext uri="{FF2B5EF4-FFF2-40B4-BE49-F238E27FC236}">
                  <a16:creationId xmlns:a16="http://schemas.microsoft.com/office/drawing/2014/main" id="{4423C9D7-CA9E-4240-A1FA-DB9165668B2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2448" y="5703650"/>
              <a:ext cx="1774693" cy="422031"/>
            </a:xfrm>
            <a:prstGeom prst="rect">
              <a:avLst/>
            </a:prstGeom>
          </p:spPr>
        </p:pic>
        <p:pic>
          <p:nvPicPr>
            <p:cNvPr id="9" name="Picture 8">
              <a:extLst>
                <a:ext uri="{FF2B5EF4-FFF2-40B4-BE49-F238E27FC236}">
                  <a16:creationId xmlns:a16="http://schemas.microsoft.com/office/drawing/2014/main" id="{3BC1A133-24DB-4B66-9BD7-E3C07A1E0C37}"/>
                </a:ext>
              </a:extLst>
            </p:cNvPr>
            <p:cNvPicPr>
              <a:picLocks noChangeAspect="1"/>
            </p:cNvPicPr>
            <p:nvPr/>
          </p:nvPicPr>
          <p:blipFill>
            <a:blip r:embed="rId6"/>
            <a:stretch>
              <a:fillRect/>
            </a:stretch>
          </p:blipFill>
          <p:spPr>
            <a:xfrm>
              <a:off x="368968" y="6186225"/>
              <a:ext cx="3801654" cy="337244"/>
            </a:xfrm>
            <a:prstGeom prst="rect">
              <a:avLst/>
            </a:prstGeom>
          </p:spPr>
        </p:pic>
      </p:grpSp>
      <p:pic>
        <p:nvPicPr>
          <p:cNvPr id="12" name="Picture 11" descr="A picture containing building, outdoor, jumping, stair&#10;&#10;Description automatically generated">
            <a:extLst>
              <a:ext uri="{FF2B5EF4-FFF2-40B4-BE49-F238E27FC236}">
                <a16:creationId xmlns:a16="http://schemas.microsoft.com/office/drawing/2014/main" id="{09003FA6-6CF4-4341-B582-646793B39C3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445796" y="1791984"/>
            <a:ext cx="1607658" cy="2416029"/>
          </a:xfrm>
          <a:prstGeom prst="rect">
            <a:avLst/>
          </a:prstGeom>
        </p:spPr>
      </p:pic>
      <p:sp>
        <p:nvSpPr>
          <p:cNvPr id="2" name="Text Placeholder 1">
            <a:extLst>
              <a:ext uri="{FF2B5EF4-FFF2-40B4-BE49-F238E27FC236}">
                <a16:creationId xmlns:a16="http://schemas.microsoft.com/office/drawing/2014/main" id="{CEAD84E5-77F5-4BA8-B099-1023715FEFFD}"/>
              </a:ext>
            </a:extLst>
          </p:cNvPr>
          <p:cNvSpPr>
            <a:spLocks noGrp="1"/>
          </p:cNvSpPr>
          <p:nvPr>
            <p:ph type="body" sz="quarter" idx="10"/>
          </p:nvPr>
        </p:nvSpPr>
        <p:spPr/>
        <p:txBody>
          <a:bodyPr/>
          <a:lstStyle/>
          <a:p>
            <a:r>
              <a:rPr lang="en-US" dirty="0">
                <a:solidFill>
                  <a:srgbClr val="2C3791"/>
                </a:solidFill>
              </a:rPr>
              <a:t>Case 6</a:t>
            </a:r>
          </a:p>
        </p:txBody>
      </p:sp>
      <p:sp>
        <p:nvSpPr>
          <p:cNvPr id="13" name="TextBox 12">
            <a:extLst>
              <a:ext uri="{FF2B5EF4-FFF2-40B4-BE49-F238E27FC236}">
                <a16:creationId xmlns:a16="http://schemas.microsoft.com/office/drawing/2014/main" id="{ED0BDC53-9BA0-499C-A169-8A04BF10FBC0}"/>
              </a:ext>
            </a:extLst>
          </p:cNvPr>
          <p:cNvSpPr txBox="1"/>
          <p:nvPr/>
        </p:nvSpPr>
        <p:spPr>
          <a:xfrm>
            <a:off x="10445796" y="4038736"/>
            <a:ext cx="1441420" cy="169277"/>
          </a:xfrm>
          <a:prstGeom prst="rect">
            <a:avLst/>
          </a:prstGeom>
          <a:noFill/>
        </p:spPr>
        <p:txBody>
          <a:bodyPr wrap="none" rtlCol="0">
            <a:spAutoFit/>
          </a:bodyPr>
          <a:lstStyle/>
          <a:p>
            <a:r>
              <a:rPr lang="en-US" sz="500" dirty="0">
                <a:solidFill>
                  <a:schemeClr val="bg1"/>
                </a:solidFill>
                <a:latin typeface="Arial" panose="020B0604020202020204" pitchFamily="34" charset="0"/>
                <a:cs typeface="Arial" panose="020B0604020202020204" pitchFamily="34" charset="0"/>
              </a:rPr>
              <a:t>Source: Getty Images. Used with permission</a:t>
            </a:r>
          </a:p>
        </p:txBody>
      </p:sp>
    </p:spTree>
    <p:extLst>
      <p:ext uri="{BB962C8B-B14F-4D97-AF65-F5344CB8AC3E}">
        <p14:creationId xmlns:p14="http://schemas.microsoft.com/office/powerpoint/2010/main" val="66685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16B570DC-92C4-4780-9435-0781DBA382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87932" y="772610"/>
            <a:ext cx="4416137" cy="5715000"/>
          </a:xfrm>
          <a:prstGeom prst="rect">
            <a:avLst/>
          </a:prstGeom>
        </p:spPr>
      </p:pic>
    </p:spTree>
    <p:extLst>
      <p:ext uri="{BB962C8B-B14F-4D97-AF65-F5344CB8AC3E}">
        <p14:creationId xmlns:p14="http://schemas.microsoft.com/office/powerpoint/2010/main" val="1804545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411480" y="548640"/>
            <a:ext cx="11363476" cy="5539978"/>
          </a:xfrm>
          <a:prstGeom prst="rect">
            <a:avLst/>
          </a:prstGeom>
          <a:noFill/>
        </p:spPr>
        <p:txBody>
          <a:bodyPr wrap="square" rtlCol="0">
            <a:spAutoFit/>
          </a:bodyPr>
          <a:lstStyle/>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What are the resources and structure of your local trauma system?</a:t>
            </a:r>
          </a:p>
          <a:p>
            <a:endParaRPr lang="en-US" sz="2400" i="1"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Trauma centers of each level and transport time/distance</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Local non-trauma center hospitals</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Air medical services and time to request &amp; arrive on scene</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Other ambulance coverage &amp; need for mutual aid</a:t>
            </a:r>
          </a:p>
          <a:p>
            <a:pPr marL="342900" indent="-342900">
              <a:buFont typeface="Wingdings" panose="05000000000000000000" pitchFamily="2" charset="2"/>
              <a:buChar char="ü"/>
            </a:pPr>
            <a:endParaRPr lang="en-US" sz="24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ü"/>
            </a:pPr>
            <a:r>
              <a:rPr lang="en-US" sz="2400" dirty="0">
                <a:latin typeface="Arial" panose="020B0604020202020204" pitchFamily="34" charset="0"/>
                <a:cs typeface="Arial" panose="020B0604020202020204" pitchFamily="34" charset="0"/>
              </a:rPr>
              <a:t>Geographic constraints or other unique resources and challenges</a:t>
            </a:r>
          </a:p>
          <a:p>
            <a:endParaRPr lang="en-US" sz="2400" dirty="0">
              <a:latin typeface="Arial" panose="020B0604020202020204" pitchFamily="34" charset="0"/>
              <a:cs typeface="Arial" panose="020B0604020202020204" pitchFamily="34" charset="0"/>
            </a:endParaRPr>
          </a:p>
          <a:p>
            <a:pPr algn="ctr"/>
            <a:endParaRPr lang="en-US"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794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Answering your questions when you approach</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Rapid radial pulse, cool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confused about where he is &amp; what happened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96/52     HR 124     RR 20     SpO2 97% RA     GCS 14 (E4 V4 M6) </a:t>
            </a: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HTN, on anti-HTN medication </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a:p>
            <a:pPr algn="ctr"/>
            <a:endParaRPr lang="en-US" b="1" i="1" dirty="0">
              <a:latin typeface="Arial" panose="020B0604020202020204" pitchFamily="34" charset="0"/>
              <a:cs typeface="Arial" panose="020B0604020202020204" pitchFamily="34" charset="0"/>
            </a:endParaRPr>
          </a:p>
        </p:txBody>
      </p:sp>
      <p:pic>
        <p:nvPicPr>
          <p:cNvPr id="3" name="Picture 2" descr="A car that has been involved in a accident&#10;&#10;Description automatically generated with medium confidence">
            <a:extLst>
              <a:ext uri="{FF2B5EF4-FFF2-40B4-BE49-F238E27FC236}">
                <a16:creationId xmlns:a16="http://schemas.microsoft.com/office/drawing/2014/main" id="{67C4AF6F-DC0B-4BB1-823A-87934C1D079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606479" y="1945065"/>
            <a:ext cx="4979041" cy="3734281"/>
          </a:xfrm>
          <a:prstGeom prst="rect">
            <a:avLst/>
          </a:prstGeom>
        </p:spPr>
      </p:pic>
      <p:sp>
        <p:nvSpPr>
          <p:cNvPr id="2" name="Text Placeholder 1">
            <a:extLst>
              <a:ext uri="{FF2B5EF4-FFF2-40B4-BE49-F238E27FC236}">
                <a16:creationId xmlns:a16="http://schemas.microsoft.com/office/drawing/2014/main" id="{CEE70DE8-9CDD-4439-B9CD-D8CF604676EC}"/>
              </a:ext>
            </a:extLst>
          </p:cNvPr>
          <p:cNvSpPr>
            <a:spLocks noGrp="1"/>
          </p:cNvSpPr>
          <p:nvPr>
            <p:ph type="body" sz="quarter" idx="10"/>
          </p:nvPr>
        </p:nvSpPr>
        <p:spPr/>
        <p:txBody>
          <a:bodyPr/>
          <a:lstStyle/>
          <a:p>
            <a:r>
              <a:rPr lang="en-US" dirty="0">
                <a:solidFill>
                  <a:srgbClr val="2C3791"/>
                </a:solidFill>
              </a:rPr>
              <a:t>Case 1</a:t>
            </a:r>
          </a:p>
        </p:txBody>
      </p:sp>
      <p:sp>
        <p:nvSpPr>
          <p:cNvPr id="5" name="TextBox 4">
            <a:extLst>
              <a:ext uri="{FF2B5EF4-FFF2-40B4-BE49-F238E27FC236}">
                <a16:creationId xmlns:a16="http://schemas.microsoft.com/office/drawing/2014/main" id="{1546E9B6-519F-4F4B-8BC2-E113EF457283}"/>
              </a:ext>
            </a:extLst>
          </p:cNvPr>
          <p:cNvSpPr txBox="1"/>
          <p:nvPr/>
        </p:nvSpPr>
        <p:spPr>
          <a:xfrm>
            <a:off x="3606479" y="5463902"/>
            <a:ext cx="3012363"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552602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confused about where he is &amp; what happened </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96/52     HR 124     RR</a:t>
            </a:r>
          </a:p>
          <a:p>
            <a:r>
              <a:rPr lang="en-US" dirty="0">
                <a:solidFill>
                  <a:schemeClr val="bg1"/>
                </a:solidFill>
                <a:latin typeface="Arial" panose="020B0604020202020204" pitchFamily="34" charset="0"/>
                <a:cs typeface="Arial" panose="020B0604020202020204" pitchFamily="34" charset="0"/>
              </a:rPr>
              <a:t> 20     SpO2 97% RA     GCS 14 (E4 V4 M6) </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History – </a:t>
            </a:r>
            <a:r>
              <a:rPr lang="en-US" dirty="0">
                <a:solidFill>
                  <a:schemeClr val="bg1"/>
                </a:solidFill>
                <a:latin typeface="Arial" panose="020B0604020202020204" pitchFamily="34" charset="0"/>
                <a:cs typeface="Arial" panose="020B0604020202020204" pitchFamily="34" charset="0"/>
              </a:rPr>
              <a:t>HTN, on anti-HTN medication </a:t>
            </a: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Patient Destination?</a:t>
            </a:r>
          </a:p>
          <a:p>
            <a:pPr algn="ctr"/>
            <a:endParaRPr lang="en-US" b="1" i="1" dirty="0">
              <a:latin typeface="Arial" panose="020B0604020202020204" pitchFamily="34" charset="0"/>
              <a:cs typeface="Arial" panose="020B0604020202020204" pitchFamily="34" charset="0"/>
            </a:endParaRPr>
          </a:p>
        </p:txBody>
      </p:sp>
      <p:pic>
        <p:nvPicPr>
          <p:cNvPr id="5" name="Picture 4" descr="A car that has been involved in a accident&#10;&#10;Description automatically generated with medium confidence">
            <a:extLst>
              <a:ext uri="{FF2B5EF4-FFF2-40B4-BE49-F238E27FC236}">
                <a16:creationId xmlns:a16="http://schemas.microsoft.com/office/drawing/2014/main" id="{F5B8475A-4DFF-4A89-83C8-7D4743A169A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2054" y="1743730"/>
            <a:ext cx="2944537" cy="2208403"/>
          </a:xfrm>
          <a:prstGeom prst="rect">
            <a:avLst/>
          </a:prstGeom>
        </p:spPr>
      </p:pic>
      <p:sp>
        <p:nvSpPr>
          <p:cNvPr id="2" name="Text Placeholder 1">
            <a:extLst>
              <a:ext uri="{FF2B5EF4-FFF2-40B4-BE49-F238E27FC236}">
                <a16:creationId xmlns:a16="http://schemas.microsoft.com/office/drawing/2014/main" id="{FB8D9384-E5B4-4E34-9EFF-028728830EC0}"/>
              </a:ext>
            </a:extLst>
          </p:cNvPr>
          <p:cNvSpPr>
            <a:spLocks noGrp="1"/>
          </p:cNvSpPr>
          <p:nvPr>
            <p:ph type="body" sz="quarter" idx="10"/>
          </p:nvPr>
        </p:nvSpPr>
        <p:spPr/>
        <p:txBody>
          <a:bodyPr/>
          <a:lstStyle/>
          <a:p>
            <a:r>
              <a:rPr lang="en-US" dirty="0">
                <a:solidFill>
                  <a:srgbClr val="2C3791"/>
                </a:solidFill>
              </a:rPr>
              <a:t>Case 1</a:t>
            </a:r>
          </a:p>
          <a:p>
            <a:endParaRPr lang="en-US" dirty="0"/>
          </a:p>
        </p:txBody>
      </p:sp>
      <p:sp>
        <p:nvSpPr>
          <p:cNvPr id="6" name="TextBox 5">
            <a:extLst>
              <a:ext uri="{FF2B5EF4-FFF2-40B4-BE49-F238E27FC236}">
                <a16:creationId xmlns:a16="http://schemas.microsoft.com/office/drawing/2014/main" id="{C44DCA3C-5443-4DC1-9E56-379411FFA0D7}"/>
              </a:ext>
            </a:extLst>
          </p:cNvPr>
          <p:cNvSpPr txBox="1"/>
          <p:nvPr/>
        </p:nvSpPr>
        <p:spPr>
          <a:xfrm>
            <a:off x="9102054" y="3767467"/>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41690945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724644"/>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Passenger vehicle rear-end collision into Garbage truck, unknown injuries.</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SUV with damage as shown. Middle-aged male driver restrained, still in vehicle.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Primary Survey: </a:t>
            </a:r>
          </a:p>
          <a:p>
            <a:r>
              <a:rPr lang="en-US" b="1" dirty="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 Answering your questions when you approach</a:t>
            </a:r>
          </a:p>
          <a:p>
            <a:r>
              <a:rPr lang="en-US" b="1" dirty="0">
                <a:latin typeface="Arial" panose="020B0604020202020204" pitchFamily="34" charset="0"/>
                <a:cs typeface="Arial" panose="020B0604020202020204" pitchFamily="34" charset="0"/>
              </a:rPr>
              <a:t>B – </a:t>
            </a:r>
            <a:r>
              <a:rPr lang="en-US" dirty="0">
                <a:latin typeface="Arial" panose="020B0604020202020204" pitchFamily="34" charset="0"/>
                <a:cs typeface="Arial" panose="020B0604020202020204" pitchFamily="34" charset="0"/>
              </a:rPr>
              <a:t>Regular, non-labored</a:t>
            </a:r>
          </a:p>
          <a:p>
            <a:r>
              <a:rPr lang="en-US" b="1" dirty="0">
                <a:latin typeface="Arial" panose="020B0604020202020204" pitchFamily="34" charset="0"/>
                <a:cs typeface="Arial" panose="020B0604020202020204" pitchFamily="34" charset="0"/>
              </a:rPr>
              <a:t>C –</a:t>
            </a:r>
            <a:r>
              <a:rPr lang="en-US" dirty="0">
                <a:latin typeface="Arial" panose="020B0604020202020204" pitchFamily="34" charset="0"/>
                <a:cs typeface="Arial" panose="020B0604020202020204" pitchFamily="34" charset="0"/>
              </a:rPr>
              <a:t> Rapid radial pulse, cool skin</a:t>
            </a:r>
          </a:p>
          <a:p>
            <a:r>
              <a:rPr lang="en-US" b="1" dirty="0">
                <a:latin typeface="Arial" panose="020B0604020202020204" pitchFamily="34" charset="0"/>
                <a:cs typeface="Arial" panose="020B0604020202020204" pitchFamily="34" charset="0"/>
              </a:rPr>
              <a:t>D –</a:t>
            </a:r>
            <a:r>
              <a:rPr lang="en-US" dirty="0">
                <a:latin typeface="Arial" panose="020B0604020202020204" pitchFamily="34" charset="0"/>
                <a:cs typeface="Arial" panose="020B0604020202020204" pitchFamily="34" charset="0"/>
              </a:rPr>
              <a:t> Following commands, confused about where he is &amp; what happened </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Secondary Survey: </a:t>
            </a:r>
          </a:p>
          <a:p>
            <a:r>
              <a:rPr lang="en-US" b="1" dirty="0">
                <a:latin typeface="Arial" panose="020B0604020202020204" pitchFamily="34" charset="0"/>
                <a:cs typeface="Arial" panose="020B0604020202020204" pitchFamily="34" charset="0"/>
              </a:rPr>
              <a:t>Exam – </a:t>
            </a:r>
            <a:r>
              <a:rPr lang="en-US" dirty="0">
                <a:latin typeface="Arial" panose="020B0604020202020204" pitchFamily="34" charset="0"/>
                <a:cs typeface="Arial" panose="020B0604020202020204" pitchFamily="34" charset="0"/>
              </a:rPr>
              <a:t>Scattered facial abrasions, abdomen tender lower quadrants, seat-belt sign across lower abdomen, swollen &amp; tender left knee/shin</a:t>
            </a:r>
          </a:p>
          <a:p>
            <a:r>
              <a:rPr lang="en-US" b="1" dirty="0">
                <a:latin typeface="Arial" panose="020B0604020202020204" pitchFamily="34" charset="0"/>
                <a:cs typeface="Arial" panose="020B0604020202020204" pitchFamily="34" charset="0"/>
              </a:rPr>
              <a:t>Initial vital signs – </a:t>
            </a:r>
            <a:r>
              <a:rPr lang="en-US" dirty="0">
                <a:latin typeface="Arial" panose="020B0604020202020204" pitchFamily="34" charset="0"/>
                <a:cs typeface="Arial" panose="020B0604020202020204" pitchFamily="34" charset="0"/>
              </a:rPr>
              <a:t>BP 96/52     HR 124     RR 20     SpO2 97% RA     GCS M 6 </a:t>
            </a:r>
          </a:p>
          <a:p>
            <a:r>
              <a:rPr lang="en-US" b="1" dirty="0">
                <a:latin typeface="Arial" panose="020B0604020202020204" pitchFamily="34" charset="0"/>
                <a:cs typeface="Arial" panose="020B0604020202020204" pitchFamily="34" charset="0"/>
              </a:rPr>
              <a:t>History – </a:t>
            </a:r>
            <a:r>
              <a:rPr lang="en-US" dirty="0">
                <a:latin typeface="Arial" panose="020B0604020202020204" pitchFamily="34" charset="0"/>
                <a:cs typeface="Arial" panose="020B0604020202020204" pitchFamily="34" charset="0"/>
              </a:rPr>
              <a:t>HTN, on anti-HTN medication </a:t>
            </a: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Changes to Your Plan?</a:t>
            </a:r>
          </a:p>
          <a:p>
            <a:pPr algn="ctr"/>
            <a:endParaRPr lang="en-US" b="1" i="1"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6BEC8194-A829-4A96-9798-8BD8CEDFB2F0}"/>
              </a:ext>
            </a:extLst>
          </p:cNvPr>
          <p:cNvGrpSpPr/>
          <p:nvPr/>
        </p:nvGrpSpPr>
        <p:grpSpPr>
          <a:xfrm>
            <a:off x="1403074" y="5139349"/>
            <a:ext cx="2857500" cy="1192034"/>
            <a:chOff x="1207077" y="5516568"/>
            <a:chExt cx="2857500" cy="1192034"/>
          </a:xfrm>
        </p:grpSpPr>
        <p:pic>
          <p:nvPicPr>
            <p:cNvPr id="10" name="Picture 9">
              <a:extLst>
                <a:ext uri="{FF2B5EF4-FFF2-40B4-BE49-F238E27FC236}">
                  <a16:creationId xmlns:a16="http://schemas.microsoft.com/office/drawing/2014/main" id="{18F3C1AC-032B-49EE-9203-BF40E186D27E}"/>
                </a:ext>
              </a:extLst>
            </p:cNvPr>
            <p:cNvPicPr>
              <a:picLocks noChangeAspect="1"/>
            </p:cNvPicPr>
            <p:nvPr/>
          </p:nvPicPr>
          <p:blipFill>
            <a:blip r:embed="rId3"/>
            <a:stretch>
              <a:fillRect/>
            </a:stretch>
          </p:blipFill>
          <p:spPr>
            <a:xfrm>
              <a:off x="1207077" y="5965652"/>
              <a:ext cx="2857500" cy="742950"/>
            </a:xfrm>
            <a:prstGeom prst="rect">
              <a:avLst/>
            </a:prstGeom>
          </p:spPr>
        </p:pic>
        <p:pic>
          <p:nvPicPr>
            <p:cNvPr id="12" name="Picture 11">
              <a:extLst>
                <a:ext uri="{FF2B5EF4-FFF2-40B4-BE49-F238E27FC236}">
                  <a16:creationId xmlns:a16="http://schemas.microsoft.com/office/drawing/2014/main" id="{90EF6F1D-34E0-4EF7-A795-AE309E31262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07077" y="5516568"/>
              <a:ext cx="2359044" cy="449084"/>
            </a:xfrm>
            <a:prstGeom prst="rect">
              <a:avLst/>
            </a:prstGeom>
          </p:spPr>
        </p:pic>
      </p:grpSp>
      <p:pic>
        <p:nvPicPr>
          <p:cNvPr id="9" name="Picture 8" descr="A car that has been involved in a accident&#10;&#10;Description automatically generated with medium confidence">
            <a:extLst>
              <a:ext uri="{FF2B5EF4-FFF2-40B4-BE49-F238E27FC236}">
                <a16:creationId xmlns:a16="http://schemas.microsoft.com/office/drawing/2014/main" id="{08EBD794-FEB8-4E46-B43A-29532720897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102054" y="1743730"/>
            <a:ext cx="2944537" cy="2208403"/>
          </a:xfrm>
          <a:prstGeom prst="rect">
            <a:avLst/>
          </a:prstGeom>
        </p:spPr>
      </p:pic>
      <p:sp>
        <p:nvSpPr>
          <p:cNvPr id="2" name="Text Placeholder 1">
            <a:extLst>
              <a:ext uri="{FF2B5EF4-FFF2-40B4-BE49-F238E27FC236}">
                <a16:creationId xmlns:a16="http://schemas.microsoft.com/office/drawing/2014/main" id="{51B2375B-C93B-434C-9463-564A29F27205}"/>
              </a:ext>
            </a:extLst>
          </p:cNvPr>
          <p:cNvSpPr>
            <a:spLocks noGrp="1"/>
          </p:cNvSpPr>
          <p:nvPr>
            <p:ph type="body" sz="quarter" idx="10"/>
          </p:nvPr>
        </p:nvSpPr>
        <p:spPr/>
        <p:txBody>
          <a:bodyPr/>
          <a:lstStyle/>
          <a:p>
            <a:r>
              <a:rPr lang="en-US" dirty="0">
                <a:solidFill>
                  <a:srgbClr val="2C3791"/>
                </a:solidFill>
              </a:rPr>
              <a:t>Case 1</a:t>
            </a:r>
          </a:p>
          <a:p>
            <a:endParaRPr lang="en-US" dirty="0"/>
          </a:p>
        </p:txBody>
      </p:sp>
      <p:sp>
        <p:nvSpPr>
          <p:cNvPr id="8" name="TextBox 7">
            <a:extLst>
              <a:ext uri="{FF2B5EF4-FFF2-40B4-BE49-F238E27FC236}">
                <a16:creationId xmlns:a16="http://schemas.microsoft.com/office/drawing/2014/main" id="{4CA4F6F3-5D45-4B8B-B69B-5ED4C5E6D3B5}"/>
              </a:ext>
            </a:extLst>
          </p:cNvPr>
          <p:cNvSpPr txBox="1"/>
          <p:nvPr/>
        </p:nvSpPr>
        <p:spPr>
          <a:xfrm>
            <a:off x="9102054" y="3767467"/>
            <a:ext cx="2302233" cy="184666"/>
          </a:xfrm>
          <a:prstGeom prst="rect">
            <a:avLst/>
          </a:prstGeom>
          <a:noFill/>
        </p:spPr>
        <p:txBody>
          <a:bodyPr wrap="none" rtlCol="0">
            <a:spAutoFit/>
          </a:bodyPr>
          <a:lstStyle/>
          <a:p>
            <a:r>
              <a:rPr lang="en-US" sz="600" dirty="0">
                <a:solidFill>
                  <a:schemeClr val="bg1"/>
                </a:solidFill>
                <a:latin typeface="Arial" panose="020B0604020202020204" pitchFamily="34" charset="0"/>
                <a:cs typeface="Arial" panose="020B0604020202020204" pitchFamily="34" charset="0"/>
              </a:rPr>
              <a:t>Source: Joshua Brown, MD MSc FACS. Used with permission</a:t>
            </a:r>
          </a:p>
        </p:txBody>
      </p:sp>
    </p:spTree>
    <p:extLst>
      <p:ext uri="{BB962C8B-B14F-4D97-AF65-F5344CB8AC3E}">
        <p14:creationId xmlns:p14="http://schemas.microsoft.com/office/powerpoint/2010/main" val="165232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52ECE95-983D-48A9-8CF2-BE8DCFCB4C36}"/>
              </a:ext>
            </a:extLst>
          </p:cNvPr>
          <p:cNvSpPr txBox="1"/>
          <p:nvPr/>
        </p:nvSpPr>
        <p:spPr>
          <a:xfrm>
            <a:off x="368968" y="868680"/>
            <a:ext cx="11413958" cy="5447645"/>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Dispatch Info: </a:t>
            </a:r>
            <a:r>
              <a:rPr lang="en-US" dirty="0">
                <a:latin typeface="Arial" panose="020B0604020202020204" pitchFamily="34" charset="0"/>
                <a:cs typeface="Arial" panose="020B0604020202020204" pitchFamily="34" charset="0"/>
              </a:rPr>
              <a:t>Two-car MVC, one car over embankment, possible injuries. You and a second unit are dispatched.</a:t>
            </a:r>
          </a:p>
          <a:p>
            <a:endParaRPr lang="en-US"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Scene Size Up: </a:t>
            </a:r>
            <a:r>
              <a:rPr lang="en-US" dirty="0">
                <a:latin typeface="Arial" panose="020B0604020202020204" pitchFamily="34" charset="0"/>
                <a:cs typeface="Arial" panose="020B0604020202020204" pitchFamily="34" charset="0"/>
              </a:rPr>
              <a:t>Sedan over embankment, damage as shown. Young female restrained driver responding but confined by damaged door. Air bags deployed. Door is popped by rescue &amp; patient able to self-extricate.</a:t>
            </a:r>
          </a:p>
          <a:p>
            <a:endParaRPr lang="en-US" dirty="0">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Primary survey: </a:t>
            </a:r>
          </a:p>
          <a:p>
            <a:r>
              <a:rPr lang="en-US" b="1" dirty="0">
                <a:solidFill>
                  <a:schemeClr val="bg1"/>
                </a:solidFill>
                <a:latin typeface="Arial" panose="020B0604020202020204" pitchFamily="34" charset="0"/>
                <a:cs typeface="Arial" panose="020B0604020202020204" pitchFamily="34" charset="0"/>
              </a:rPr>
              <a:t>A –</a:t>
            </a:r>
            <a:r>
              <a:rPr lang="en-US" dirty="0">
                <a:solidFill>
                  <a:schemeClr val="bg1"/>
                </a:solidFill>
                <a:latin typeface="Arial" panose="020B0604020202020204" pitchFamily="34" charset="0"/>
                <a:cs typeface="Arial" panose="020B0604020202020204" pitchFamily="34" charset="0"/>
              </a:rPr>
              <a:t> Yelling for help, answers questions</a:t>
            </a:r>
          </a:p>
          <a:p>
            <a:r>
              <a:rPr lang="en-US" b="1" dirty="0">
                <a:solidFill>
                  <a:schemeClr val="bg1"/>
                </a:solidFill>
                <a:latin typeface="Arial" panose="020B0604020202020204" pitchFamily="34" charset="0"/>
                <a:cs typeface="Arial" panose="020B0604020202020204" pitchFamily="34" charset="0"/>
              </a:rPr>
              <a:t>B – </a:t>
            </a:r>
            <a:r>
              <a:rPr lang="en-US" dirty="0">
                <a:solidFill>
                  <a:schemeClr val="bg1"/>
                </a:solidFill>
                <a:latin typeface="Arial" panose="020B0604020202020204" pitchFamily="34" charset="0"/>
                <a:cs typeface="Arial" panose="020B0604020202020204" pitchFamily="34" charset="0"/>
              </a:rPr>
              <a:t>Regular, non-labored</a:t>
            </a:r>
          </a:p>
          <a:p>
            <a:r>
              <a:rPr lang="en-US" b="1" dirty="0">
                <a:solidFill>
                  <a:schemeClr val="bg1"/>
                </a:solidFill>
                <a:latin typeface="Arial" panose="020B0604020202020204" pitchFamily="34" charset="0"/>
                <a:cs typeface="Arial" panose="020B0604020202020204" pitchFamily="34" charset="0"/>
              </a:rPr>
              <a:t>C –</a:t>
            </a:r>
            <a:r>
              <a:rPr lang="en-US" dirty="0">
                <a:solidFill>
                  <a:schemeClr val="bg1"/>
                </a:solidFill>
                <a:latin typeface="Arial" panose="020B0604020202020204" pitchFamily="34" charset="0"/>
                <a:cs typeface="Arial" panose="020B0604020202020204" pitchFamily="34" charset="0"/>
              </a:rPr>
              <a:t> Regular radial pulse, warm skin</a:t>
            </a:r>
          </a:p>
          <a:p>
            <a:r>
              <a:rPr lang="en-US" b="1" dirty="0">
                <a:solidFill>
                  <a:schemeClr val="bg1"/>
                </a:solidFill>
                <a:latin typeface="Arial" panose="020B0604020202020204" pitchFamily="34" charset="0"/>
                <a:cs typeface="Arial" panose="020B0604020202020204" pitchFamily="34" charset="0"/>
              </a:rPr>
              <a:t>D –</a:t>
            </a:r>
            <a:r>
              <a:rPr lang="en-US" dirty="0">
                <a:solidFill>
                  <a:schemeClr val="bg1"/>
                </a:solidFill>
                <a:latin typeface="Arial" panose="020B0604020202020204" pitchFamily="34" charset="0"/>
                <a:cs typeface="Arial" panose="020B0604020202020204" pitchFamily="34" charset="0"/>
              </a:rPr>
              <a:t> Following commands, </a:t>
            </a:r>
          </a:p>
          <a:p>
            <a:endParaRPr lang="en-US" dirty="0">
              <a:solidFill>
                <a:schemeClr val="bg1"/>
              </a:solidFill>
              <a:latin typeface="Arial" panose="020B0604020202020204" pitchFamily="34" charset="0"/>
              <a:cs typeface="Arial" panose="020B0604020202020204" pitchFamily="34" charset="0"/>
            </a:endParaRPr>
          </a:p>
          <a:p>
            <a:r>
              <a:rPr lang="en-US" dirty="0">
                <a:solidFill>
                  <a:schemeClr val="bg1"/>
                </a:solidFill>
                <a:latin typeface="Arial" panose="020B0604020202020204" pitchFamily="34" charset="0"/>
                <a:cs typeface="Arial" panose="020B0604020202020204" pitchFamily="34" charset="0"/>
              </a:rPr>
              <a:t>agitated about wreck</a:t>
            </a:r>
          </a:p>
          <a:p>
            <a:endParaRPr lang="en-US" dirty="0">
              <a:solidFill>
                <a:schemeClr val="bg1"/>
              </a:solidFill>
              <a:latin typeface="Arial" panose="020B0604020202020204" pitchFamily="34" charset="0"/>
              <a:cs typeface="Arial" panose="020B0604020202020204" pitchFamily="34" charset="0"/>
            </a:endParaRPr>
          </a:p>
          <a:p>
            <a:r>
              <a:rPr lang="en-US" b="1" dirty="0">
                <a:solidFill>
                  <a:schemeClr val="bg1"/>
                </a:solidFill>
                <a:latin typeface="Arial" panose="020B0604020202020204" pitchFamily="34" charset="0"/>
                <a:cs typeface="Arial" panose="020B0604020202020204" pitchFamily="34" charset="0"/>
              </a:rPr>
              <a:t>Secondary</a:t>
            </a:r>
          </a:p>
          <a:p>
            <a:r>
              <a:rPr lang="en-US" b="1" dirty="0">
                <a:solidFill>
                  <a:schemeClr val="bg1"/>
                </a:solidFill>
                <a:latin typeface="Arial" panose="020B0604020202020204" pitchFamily="34" charset="0"/>
                <a:cs typeface="Arial" panose="020B0604020202020204" pitchFamily="34" charset="0"/>
              </a:rPr>
              <a:t> survey: </a:t>
            </a:r>
          </a:p>
          <a:p>
            <a:r>
              <a:rPr lang="en-US" b="1" dirty="0">
                <a:solidFill>
                  <a:schemeClr val="bg1"/>
                </a:solidFill>
                <a:latin typeface="Arial" panose="020B0604020202020204" pitchFamily="34" charset="0"/>
                <a:cs typeface="Arial" panose="020B0604020202020204" pitchFamily="34" charset="0"/>
              </a:rPr>
              <a:t>Exam – </a:t>
            </a:r>
            <a:r>
              <a:rPr lang="en-US" dirty="0">
                <a:solidFill>
                  <a:schemeClr val="bg1"/>
                </a:solidFill>
                <a:latin typeface="Arial" panose="020B0604020202020204" pitchFamily="34" charset="0"/>
                <a:cs typeface="Arial" panose="020B0604020202020204" pitchFamily="34" charset="0"/>
              </a:rPr>
              <a:t>Scattered small facial &amp; arm lacs from glass, obviously deformed right shin with bruising</a:t>
            </a:r>
          </a:p>
          <a:p>
            <a:r>
              <a:rPr lang="en-US" b="1" dirty="0">
                <a:solidFill>
                  <a:schemeClr val="bg1"/>
                </a:solidFill>
                <a:latin typeface="Arial" panose="020B0604020202020204" pitchFamily="34" charset="0"/>
                <a:cs typeface="Arial" panose="020B0604020202020204" pitchFamily="34" charset="0"/>
              </a:rPr>
              <a:t>Initial vital signs – </a:t>
            </a:r>
            <a:r>
              <a:rPr lang="en-US" dirty="0">
                <a:solidFill>
                  <a:schemeClr val="bg1"/>
                </a:solidFill>
                <a:latin typeface="Arial" panose="020B0604020202020204" pitchFamily="34" charset="0"/>
                <a:cs typeface="Arial" panose="020B0604020202020204" pitchFamily="34" charset="0"/>
              </a:rPr>
              <a:t>BP 112/68     HR 96     RR 18     SpO2 99% RA     GCS 15 </a:t>
            </a:r>
            <a:endParaRPr lang="en-US" dirty="0">
              <a:latin typeface="Arial" panose="020B0604020202020204" pitchFamily="34" charset="0"/>
              <a:cs typeface="Arial" panose="020B0604020202020204" pitchFamily="34" charset="0"/>
            </a:endParaRPr>
          </a:p>
          <a:p>
            <a:pPr algn="ctr"/>
            <a:r>
              <a:rPr lang="en-US" sz="2400" b="1" i="1" u="sng" dirty="0">
                <a:latin typeface="Arial" panose="020B0604020202020204" pitchFamily="34" charset="0"/>
                <a:cs typeface="Arial" panose="020B0604020202020204" pitchFamily="34" charset="0"/>
              </a:rPr>
              <a:t>Initial Thoughts?</a:t>
            </a:r>
          </a:p>
        </p:txBody>
      </p:sp>
      <p:pic>
        <p:nvPicPr>
          <p:cNvPr id="3" name="Picture 2" descr="A picture containing grass, outdoor, car, parked&#10;&#10;Description automatically generated">
            <a:extLst>
              <a:ext uri="{FF2B5EF4-FFF2-40B4-BE49-F238E27FC236}">
                <a16:creationId xmlns:a16="http://schemas.microsoft.com/office/drawing/2014/main" id="{103B3CB9-CDC9-4654-A438-067AB04D8BF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00283" y="2539342"/>
            <a:ext cx="4151328" cy="3113496"/>
          </a:xfrm>
          <a:prstGeom prst="rect">
            <a:avLst/>
          </a:prstGeom>
        </p:spPr>
      </p:pic>
      <p:sp>
        <p:nvSpPr>
          <p:cNvPr id="2" name="Text Placeholder 1">
            <a:extLst>
              <a:ext uri="{FF2B5EF4-FFF2-40B4-BE49-F238E27FC236}">
                <a16:creationId xmlns:a16="http://schemas.microsoft.com/office/drawing/2014/main" id="{ACA1E2FD-68C5-41D1-8FB1-AE97C9D3E501}"/>
              </a:ext>
            </a:extLst>
          </p:cNvPr>
          <p:cNvSpPr>
            <a:spLocks noGrp="1"/>
          </p:cNvSpPr>
          <p:nvPr>
            <p:ph type="body" sz="quarter" idx="10"/>
          </p:nvPr>
        </p:nvSpPr>
        <p:spPr/>
        <p:txBody>
          <a:bodyPr/>
          <a:lstStyle/>
          <a:p>
            <a:r>
              <a:rPr lang="en-US" dirty="0">
                <a:solidFill>
                  <a:srgbClr val="2C3791"/>
                </a:solidFill>
              </a:rPr>
              <a:t>Case 2A</a:t>
            </a:r>
          </a:p>
          <a:p>
            <a:endParaRPr lang="en-US" dirty="0"/>
          </a:p>
        </p:txBody>
      </p:sp>
      <p:sp>
        <p:nvSpPr>
          <p:cNvPr id="5" name="TextBox 4">
            <a:extLst>
              <a:ext uri="{FF2B5EF4-FFF2-40B4-BE49-F238E27FC236}">
                <a16:creationId xmlns:a16="http://schemas.microsoft.com/office/drawing/2014/main" id="{DA0E8782-5080-4265-9D5B-9C1FF76D0EF5}"/>
              </a:ext>
            </a:extLst>
          </p:cNvPr>
          <p:cNvSpPr txBox="1"/>
          <p:nvPr/>
        </p:nvSpPr>
        <p:spPr>
          <a:xfrm>
            <a:off x="4000283" y="5437394"/>
            <a:ext cx="2770310" cy="215444"/>
          </a:xfrm>
          <a:prstGeom prst="rect">
            <a:avLst/>
          </a:prstGeom>
          <a:noFill/>
        </p:spPr>
        <p:txBody>
          <a:bodyPr wrap="none" rtlCol="0">
            <a:spAutoFit/>
          </a:bodyPr>
          <a:lstStyle/>
          <a:p>
            <a:r>
              <a:rPr lang="en-US" sz="800" dirty="0">
                <a:solidFill>
                  <a:schemeClr val="bg1"/>
                </a:solidFill>
                <a:latin typeface="Arial" panose="020B0604020202020204" pitchFamily="34" charset="0"/>
                <a:cs typeface="Arial" panose="020B0604020202020204" pitchFamily="34" charset="0"/>
              </a:rPr>
              <a:t>Source: Mark </a:t>
            </a:r>
            <a:r>
              <a:rPr lang="en-US" sz="800" dirty="0" err="1">
                <a:solidFill>
                  <a:schemeClr val="bg1"/>
                </a:solidFill>
                <a:latin typeface="Arial" panose="020B0604020202020204" pitchFamily="34" charset="0"/>
                <a:cs typeface="Arial" panose="020B0604020202020204" pitchFamily="34" charset="0"/>
              </a:rPr>
              <a:t>Gestring</a:t>
            </a:r>
            <a:r>
              <a:rPr lang="en-US" sz="800" dirty="0">
                <a:solidFill>
                  <a:schemeClr val="bg1"/>
                </a:solidFill>
                <a:latin typeface="Arial" panose="020B0604020202020204" pitchFamily="34" charset="0"/>
                <a:cs typeface="Arial" panose="020B0604020202020204" pitchFamily="34" charset="0"/>
              </a:rPr>
              <a:t>, MD FACS. Used with permission</a:t>
            </a:r>
          </a:p>
        </p:txBody>
      </p:sp>
    </p:spTree>
    <p:extLst>
      <p:ext uri="{BB962C8B-B14F-4D97-AF65-F5344CB8AC3E}">
        <p14:creationId xmlns:p14="http://schemas.microsoft.com/office/powerpoint/2010/main" val="2922756477"/>
      </p:ext>
    </p:extLst>
  </p:cSld>
  <p:clrMapOvr>
    <a:masterClrMapping/>
  </p:clrMapOvr>
</p:sld>
</file>

<file path=ppt/theme/theme1.xml><?xml version="1.0" encoding="utf-8"?>
<a:theme xmlns:a="http://schemas.openxmlformats.org/drawingml/2006/main" name="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ark Option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873</TotalTime>
  <Words>7400</Words>
  <Application>Microsoft Office PowerPoint</Application>
  <PresentationFormat>Widescreen</PresentationFormat>
  <Paragraphs>984</Paragraphs>
  <Slides>35</Slides>
  <Notes>34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35</vt:i4>
      </vt:variant>
    </vt:vector>
  </HeadingPairs>
  <TitlesOfParts>
    <vt:vector size="42" baseType="lpstr">
      <vt:lpstr>Arial</vt:lpstr>
      <vt:lpstr>Whitney Semibold</vt:lpstr>
      <vt:lpstr>Minion Pro SmBd</vt:lpstr>
      <vt:lpstr>Calibri</vt:lpstr>
      <vt:lpstr>Wingdings</vt:lpstr>
      <vt:lpstr>Dark Option 1</vt:lpstr>
      <vt:lpstr>1_Dark Option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Brown</dc:creator>
  <cp:lastModifiedBy>Mackenzie Dafferner</cp:lastModifiedBy>
  <cp:revision>89</cp:revision>
  <dcterms:created xsi:type="dcterms:W3CDTF">2022-01-06T21:56:57Z</dcterms:created>
  <dcterms:modified xsi:type="dcterms:W3CDTF">2022-04-27T19:55:38Z</dcterms:modified>
</cp:coreProperties>
</file>