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26" r:id="rId2"/>
  </p:sldMasterIdLst>
  <p:notesMasterIdLst>
    <p:notesMasterId r:id="rId27"/>
  </p:notesMasterIdLst>
  <p:sldIdLst>
    <p:sldId id="256" r:id="rId3"/>
    <p:sldId id="266" r:id="rId4"/>
    <p:sldId id="268" r:id="rId5"/>
    <p:sldId id="301" r:id="rId6"/>
    <p:sldId id="312" r:id="rId7"/>
    <p:sldId id="281" r:id="rId8"/>
    <p:sldId id="313" r:id="rId9"/>
    <p:sldId id="279" r:id="rId10"/>
    <p:sldId id="282" r:id="rId11"/>
    <p:sldId id="286" r:id="rId12"/>
    <p:sldId id="290" r:id="rId13"/>
    <p:sldId id="283" r:id="rId14"/>
    <p:sldId id="310" r:id="rId15"/>
    <p:sldId id="314" r:id="rId16"/>
    <p:sldId id="292" r:id="rId17"/>
    <p:sldId id="285" r:id="rId18"/>
    <p:sldId id="289" r:id="rId19"/>
    <p:sldId id="304" r:id="rId20"/>
    <p:sldId id="307" r:id="rId21"/>
    <p:sldId id="305" r:id="rId22"/>
    <p:sldId id="270" r:id="rId23"/>
    <p:sldId id="306" r:id="rId24"/>
    <p:sldId id="311" r:id="rId25"/>
    <p:sldId id="265"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791"/>
    <a:srgbClr val="283178"/>
    <a:srgbClr val="ED393A"/>
    <a:srgbClr val="F3E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71328" autoAdjust="0"/>
  </p:normalViewPr>
  <p:slideViewPr>
    <p:cSldViewPr>
      <p:cViewPr varScale="1">
        <p:scale>
          <a:sx n="107" d="100"/>
          <a:sy n="107" d="100"/>
        </p:scale>
        <p:origin x="1806" y="102"/>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857EC-0A2C-3A49-A01F-4CF59CFF7858}"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96D1A9-4318-A346-B64C-A6B8A180D8A0}" type="slidenum">
              <a:rPr lang="en-US" smtClean="0"/>
              <a:t>‹#›</a:t>
            </a:fld>
            <a:endParaRPr lang="en-US"/>
          </a:p>
        </p:txBody>
      </p:sp>
    </p:spTree>
    <p:extLst>
      <p:ext uri="{BB962C8B-B14F-4D97-AF65-F5344CB8AC3E}">
        <p14:creationId xmlns:p14="http://schemas.microsoft.com/office/powerpoint/2010/main" val="323720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Modifications to the PowerPoint are allowed to include the addition of local resources. Changes to the guideline graphic or any logo copyrighted by ACS are not allowed.</a:t>
            </a:r>
          </a:p>
        </p:txBody>
      </p:sp>
      <p:sp>
        <p:nvSpPr>
          <p:cNvPr id="4" name="Slide Number Placeholder 3"/>
          <p:cNvSpPr>
            <a:spLocks noGrp="1"/>
          </p:cNvSpPr>
          <p:nvPr>
            <p:ph type="sldNum" sz="quarter" idx="10"/>
          </p:nvPr>
        </p:nvSpPr>
        <p:spPr/>
        <p:txBody>
          <a:bodyPr/>
          <a:lstStyle/>
          <a:p>
            <a:fld id="{826F5F04-63F7-43CF-A6BE-49F6918B6087}" type="slidenum">
              <a:rPr lang="en-US" smtClean="0"/>
              <a:pPr/>
              <a:t>2</a:t>
            </a:fld>
            <a:endParaRPr lang="en-US" dirty="0"/>
          </a:p>
        </p:txBody>
      </p:sp>
    </p:spTree>
    <p:extLst>
      <p:ext uri="{BB962C8B-B14F-4D97-AF65-F5344CB8AC3E}">
        <p14:creationId xmlns:p14="http://schemas.microsoft.com/office/powerpoint/2010/main" val="3928773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category:  left to right, injury patterns and mental status/vital signs</a:t>
            </a:r>
          </a:p>
          <a:p>
            <a:r>
              <a:rPr lang="en-US" dirty="0"/>
              <a:t>Patients to go to the highest-level care available</a:t>
            </a:r>
          </a:p>
          <a:p>
            <a:r>
              <a:rPr lang="en-US" dirty="0"/>
              <a:t>ALS intercept?</a:t>
            </a:r>
          </a:p>
          <a:p>
            <a:r>
              <a:rPr lang="en-US" dirty="0"/>
              <a:t>Air?</a:t>
            </a:r>
          </a:p>
        </p:txBody>
      </p:sp>
      <p:sp>
        <p:nvSpPr>
          <p:cNvPr id="4" name="Slide Number Placeholder 3"/>
          <p:cNvSpPr>
            <a:spLocks noGrp="1"/>
          </p:cNvSpPr>
          <p:nvPr>
            <p:ph type="sldNum" sz="quarter" idx="5"/>
          </p:nvPr>
        </p:nvSpPr>
        <p:spPr/>
        <p:txBody>
          <a:bodyPr/>
          <a:lstStyle/>
          <a:p>
            <a:fld id="{826F5F04-63F7-43CF-A6BE-49F6918B6087}" type="slidenum">
              <a:rPr lang="en-US" smtClean="0"/>
              <a:pPr/>
              <a:t>11</a:t>
            </a:fld>
            <a:endParaRPr lang="en-US" dirty="0"/>
          </a:p>
        </p:txBody>
      </p:sp>
    </p:spTree>
    <p:extLst>
      <p:ext uri="{BB962C8B-B14F-4D97-AF65-F5344CB8AC3E}">
        <p14:creationId xmlns:p14="http://schemas.microsoft.com/office/powerpoint/2010/main" val="1231008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 Injury Patterns</a:t>
            </a:r>
          </a:p>
          <a:p>
            <a:pPr marL="228600" marR="0" lvl="0"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New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Active bleeding requiring a tourniquet or wound packing with continuous pressure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Clarified – re-worded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Penetrating injuries to the head, neck, torso, &amp; proximal extremities (took out to elbow &amp; knee)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Skull deformity, suspected skull fracture (no “open or depressed”)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Suspected spinal injury with new motor or sensory loss (instead of paralysis)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Chest wall instability, deformity or suspected flail chest (added “suspected”)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Suspected pelvic fracture </a:t>
            </a:r>
            <a:r>
              <a:rPr lang="en-US" sz="1100" dirty="0">
                <a:effectLst/>
                <a:latin typeface="Calibri" panose="020F0502020204030204" pitchFamily="34" charset="0"/>
                <a:ea typeface="Times New Roman" panose="02020603050405020304" pitchFamily="18" charset="0"/>
                <a:cs typeface="Calibri" panose="020F0502020204030204" pitchFamily="34" charset="0"/>
              </a:rPr>
              <a:t>(added “suspected”)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Suspected fracture of two or more proximal long bones </a:t>
            </a:r>
            <a:r>
              <a:rPr lang="en-US" sz="1100" dirty="0">
                <a:effectLst/>
                <a:latin typeface="Calibri" panose="020F0502020204030204" pitchFamily="34" charset="0"/>
                <a:ea typeface="Times New Roman" panose="02020603050405020304" pitchFamily="18" charset="0"/>
                <a:cs typeface="Calibri" panose="020F0502020204030204" pitchFamily="34" charset="0"/>
              </a:rPr>
              <a:t>(added “suspected”)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Retained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Crushed, degloved, mangled, or pulseless extremity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80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Amputation proximal to wrist or ankle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26F5F04-63F7-43CF-A6BE-49F6918B6087}" type="slidenum">
              <a:rPr lang="en-US" smtClean="0"/>
              <a:pPr/>
              <a:t>12</a:t>
            </a:fld>
            <a:endParaRPr lang="en-US" dirty="0"/>
          </a:p>
        </p:txBody>
      </p:sp>
    </p:spTree>
    <p:extLst>
      <p:ext uri="{BB962C8B-B14F-4D97-AF65-F5344CB8AC3E}">
        <p14:creationId xmlns:p14="http://schemas.microsoft.com/office/powerpoint/2010/main" val="88895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Rather than one set of vital signs, there are now different sets for adult, pediatric, and geriatric. These are outlined on the next slide.</a:t>
            </a:r>
          </a:p>
          <a:p>
            <a:endParaRPr lang="en-US" dirty="0"/>
          </a:p>
          <a:p>
            <a:endParaRPr lang="en-US" dirty="0"/>
          </a:p>
        </p:txBody>
      </p:sp>
      <p:sp>
        <p:nvSpPr>
          <p:cNvPr id="4" name="Slide Number Placeholder 3"/>
          <p:cNvSpPr>
            <a:spLocks noGrp="1"/>
          </p:cNvSpPr>
          <p:nvPr>
            <p:ph type="sldNum" sz="quarter" idx="5"/>
          </p:nvPr>
        </p:nvSpPr>
        <p:spPr/>
        <p:txBody>
          <a:bodyPr/>
          <a:lstStyle/>
          <a:p>
            <a:fld id="{7D96D1A9-4318-A346-B64C-A6B8A180D8A0}" type="slidenum">
              <a:rPr lang="en-US" smtClean="0"/>
              <a:t>13</a:t>
            </a:fld>
            <a:endParaRPr lang="en-US"/>
          </a:p>
        </p:txBody>
      </p:sp>
    </p:spTree>
    <p:extLst>
      <p:ext uri="{BB962C8B-B14F-4D97-AF65-F5344CB8AC3E}">
        <p14:creationId xmlns:p14="http://schemas.microsoft.com/office/powerpoint/2010/main" val="3833642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New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Heart rate &gt; SBP for adults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Respiratory distress or need for respiratory support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Room-air pulse oximetry &lt; 90 mmHg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Modified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Motor GCS &lt; 6 (was overall less than 13 but now no calculations needed. “Can you look at me?” If they can, passes, if not – transport)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SBP &lt; 70 mmHg + (2 x age), for children 0-9 years (added as different from adult)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Retained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SBP &lt; 90 mmHg &amp; &lt; 110 in older adults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80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RR &lt; 10 or &gt; 29 breaths/minute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6F5F04-63F7-43CF-A6BE-49F6918B60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13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Yellow category:  left to right, starts with mechanism of injury and proceeds to EMS judgment</a:t>
            </a:r>
          </a:p>
          <a:p>
            <a:r>
              <a:rPr lang="en-US" dirty="0"/>
              <a:t>Patients to go to the nearest trauma center</a:t>
            </a:r>
          </a:p>
        </p:txBody>
      </p:sp>
      <p:sp>
        <p:nvSpPr>
          <p:cNvPr id="4" name="Slide Number Placeholder 3"/>
          <p:cNvSpPr>
            <a:spLocks noGrp="1"/>
          </p:cNvSpPr>
          <p:nvPr>
            <p:ph type="sldNum" sz="quarter" idx="5"/>
          </p:nvPr>
        </p:nvSpPr>
        <p:spPr/>
        <p:txBody>
          <a:bodyPr/>
          <a:lstStyle/>
          <a:p>
            <a:fld id="{826F5F04-63F7-43CF-A6BE-49F6918B6087}" type="slidenum">
              <a:rPr lang="en-US" smtClean="0"/>
              <a:pPr/>
              <a:t>15</a:t>
            </a:fld>
            <a:endParaRPr lang="en-US" dirty="0"/>
          </a:p>
        </p:txBody>
      </p:sp>
    </p:spTree>
    <p:extLst>
      <p:ext uri="{BB962C8B-B14F-4D97-AF65-F5344CB8AC3E}">
        <p14:creationId xmlns:p14="http://schemas.microsoft.com/office/powerpoint/2010/main" val="1905438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New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Yu Mincho" panose="02020400000000000000" pitchFamily="18" charset="-128"/>
                <a:cs typeface="Calibri" panose="020F0502020204030204" pitchFamily="34" charset="0"/>
              </a:rPr>
              <a:t>Child (Age 0-9 years) unrestrained or in unsecured child safety seat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Modified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gn="l" defTabSz="914400" rtl="0" eaLnBrk="1" fontAlgn="auto" latinLnBrk="0" hangingPunct="1">
              <a:lnSpc>
                <a:spcPct val="107000"/>
              </a:lnSpc>
              <a:spcBef>
                <a:spcPts val="0"/>
              </a:spcBef>
              <a:spcAft>
                <a:spcPts val="0"/>
              </a:spcAft>
              <a:buClrTx/>
              <a:buSzTx/>
              <a:buFont typeface="+mj-lt"/>
              <a:buAutoNum type="arabicPeriod"/>
              <a:tabLst/>
              <a:defRPr/>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Significant intrusion (including roof) &gt; 12 inches occupant site or &gt; 18 inches any site or need for extrication of the entrapped patient (added extrication)</a:t>
            </a:r>
          </a:p>
          <a:p>
            <a:pPr marL="1143000" marR="0" lvl="2" indent="-228600" algn="l" defTabSz="914400" rtl="0" eaLnBrk="1" fontAlgn="auto" latinLnBrk="0" hangingPunct="1">
              <a:lnSpc>
                <a:spcPct val="107000"/>
              </a:lnSpc>
              <a:spcBef>
                <a:spcPts val="0"/>
              </a:spcBef>
              <a:spcAft>
                <a:spcPts val="0"/>
              </a:spcAft>
              <a:buClrTx/>
              <a:buSzTx/>
              <a:buFont typeface="+mj-lt"/>
              <a:buAutoNum type="arabicPeriod"/>
              <a:tabLst/>
              <a:defRPr/>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“Extrication” does not include simple confinement. For example, cutting a post or popping a door to gain access for an otherwise stable patient who is unable to open a door is NOT extrication.</a:t>
            </a:r>
            <a:r>
              <a:rPr lang="en-US" sz="1100" dirty="0">
                <a:effectLst/>
                <a:latin typeface="Calibri" panose="020F0502020204030204" pitchFamily="34" charset="0"/>
                <a:ea typeface="Calibri" panose="020F0502020204030204" pitchFamily="34" charset="0"/>
                <a:cs typeface="Times New Roman" panose="02020603050405020304" pitchFamily="18" charset="0"/>
              </a:rPr>
              <a:t> Extrication here is more complex involving time greater than 5 minutes and/or impingement on the patient.  Entrapment is not confinement.</a:t>
            </a: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Yu Mincho" panose="02020400000000000000" pitchFamily="18" charset="-128"/>
                <a:cs typeface="Calibri" panose="020F0502020204030204" pitchFamily="34" charset="0"/>
              </a:rPr>
              <a:t>Rider separated from transport vehicle – not just “ejection from automobile”</a:t>
            </a: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Yu Mincho" panose="02020400000000000000" pitchFamily="18" charset="-128"/>
                <a:cs typeface="Calibri" panose="020F0502020204030204" pitchFamily="34" charset="0"/>
              </a:rPr>
              <a:t>Fall from height &gt; 10 feet (all ages now instead of different heights or “times the height of…”)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Yu Mincho" panose="02020400000000000000" pitchFamily="18" charset="-128"/>
                <a:cs typeface="Calibri" panose="020F0502020204030204" pitchFamily="34" charset="0"/>
              </a:rPr>
              <a:t>Clarified:  pedestrian/Bicycle rider thrown, run over, or with significant impact (no speed limit)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Yu Mincho" panose="02020400000000000000" pitchFamily="18" charset="-128"/>
                <a:cs typeface="Calibri" panose="020F0502020204030204" pitchFamily="34" charset="0"/>
              </a:rPr>
              <a:t>Retained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Ejection (partial or complete) from automobile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Death in passenger compartment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800"/>
              </a:spcAft>
              <a:buFont typeface="+mj-lt"/>
              <a:buAutoNum type="arabicPeriod"/>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Vehicle telemetry data consistent with severe injury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26F5F04-63F7-43CF-A6BE-49F6918B6087}" type="slidenum">
              <a:rPr lang="en-US" smtClean="0"/>
              <a:pPr/>
              <a:t>16</a:t>
            </a:fld>
            <a:endParaRPr lang="en-US" dirty="0"/>
          </a:p>
        </p:txBody>
      </p:sp>
    </p:spTree>
    <p:extLst>
      <p:ext uri="{BB962C8B-B14F-4D97-AF65-F5344CB8AC3E}">
        <p14:creationId xmlns:p14="http://schemas.microsoft.com/office/powerpoint/2010/main" val="3365061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New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Low level falls in young children (age ≤ 5 years) or older adults (age ≥ 65 years) with significant head impact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Suspicion of child abuse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Yu Mincho" panose="02020400000000000000" pitchFamily="18" charset="-128"/>
                <a:cs typeface="Calibri" panose="020F0502020204030204" pitchFamily="34" charset="0"/>
              </a:rPr>
              <a:t>Special, high resource healthcare needs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Yu Mincho" panose="02020400000000000000" pitchFamily="18" charset="-128"/>
                <a:cs typeface="Calibri" panose="020F0502020204030204" pitchFamily="34" charset="0"/>
              </a:rPr>
              <a:t>Modified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Anticoagulation use (all trauma, not just head injuries)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Times New Roman" panose="02020603050405020304" pitchFamily="18" charset="0"/>
                <a:cs typeface="Calibri" panose="020F0502020204030204" pitchFamily="34" charset="0"/>
              </a:rPr>
              <a:t>Retained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Yu Mincho" panose="02020400000000000000" pitchFamily="18" charset="-128"/>
                <a:cs typeface="Calibri" panose="020F0502020204030204" pitchFamily="34" charset="0"/>
              </a:rPr>
              <a:t>Pregnancy &gt; 20 weeks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mj-lt"/>
              <a:buAutoNum type="arabicPeriod"/>
            </a:pPr>
            <a:r>
              <a:rPr lang="en-US" sz="1200" dirty="0">
                <a:effectLst/>
                <a:latin typeface="Calibri" panose="020F0502020204030204" pitchFamily="34" charset="0"/>
                <a:ea typeface="Yu Mincho" panose="02020400000000000000" pitchFamily="18" charset="-128"/>
                <a:cs typeface="Calibri" panose="020F0502020204030204" pitchFamily="34" charset="0"/>
              </a:rPr>
              <a:t>Burns in conjunction with trauma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800"/>
              </a:spcAft>
              <a:buFont typeface="+mj-lt"/>
              <a:buAutoNum type="arabicPeriod"/>
            </a:pPr>
            <a:r>
              <a:rPr lang="en-US" sz="1200" dirty="0">
                <a:effectLst/>
                <a:latin typeface="Calibri" panose="020F0502020204030204" pitchFamily="34" charset="0"/>
                <a:ea typeface="Yu Mincho" panose="02020400000000000000" pitchFamily="18" charset="-128"/>
                <a:cs typeface="Calibri" panose="020F0502020204030204" pitchFamily="34" charset="0"/>
              </a:rPr>
              <a:t>Children should be triaged preferentially to pediatric capable trauma centers</a:t>
            </a:r>
          </a:p>
          <a:p>
            <a:pPr marL="685800" marR="0" lvl="1" indent="-228600">
              <a:lnSpc>
                <a:spcPct val="107000"/>
              </a:lnSpc>
              <a:spcBef>
                <a:spcPts val="0"/>
              </a:spcBef>
              <a:spcAft>
                <a:spcPts val="800"/>
              </a:spcAft>
              <a:buFont typeface="+mj-lt"/>
              <a:buAutoNum type="arabicPeriod"/>
            </a:pPr>
            <a:r>
              <a:rPr lang="en-US" sz="1200" dirty="0">
                <a:effectLst/>
                <a:latin typeface="Calibri" panose="020F0502020204030204" pitchFamily="34" charset="0"/>
                <a:ea typeface="Yu Mincho" panose="02020400000000000000" pitchFamily="18" charset="-128"/>
                <a:cs typeface="Calibri" panose="020F0502020204030204" pitchFamily="34" charset="0"/>
              </a:rPr>
              <a:t>As always, if concerned take to a trauma center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26F5F04-63F7-43CF-A6BE-49F6918B6087}" type="slidenum">
              <a:rPr lang="en-US" smtClean="0"/>
              <a:pPr/>
              <a:t>17</a:t>
            </a:fld>
            <a:endParaRPr lang="en-US" dirty="0"/>
          </a:p>
        </p:txBody>
      </p:sp>
    </p:spTree>
    <p:extLst>
      <p:ext uri="{BB962C8B-B14F-4D97-AF65-F5344CB8AC3E}">
        <p14:creationId xmlns:p14="http://schemas.microsoft.com/office/powerpoint/2010/main" val="1578675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200" dirty="0">
                <a:effectLst/>
                <a:latin typeface="Calibri" panose="020F0502020204030204" pitchFamily="34" charset="0"/>
                <a:ea typeface="Calibri" panose="020F0502020204030204" pitchFamily="34" charset="0"/>
                <a:cs typeface="Calibri" panose="020F0502020204030204" pitchFamily="34" charset="0"/>
              </a:rPr>
              <a:t>Appreciate the context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Not for mass casualties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This is a field triage guideline for prehospital use</a:t>
            </a:r>
          </a:p>
          <a:p>
            <a:pPr marL="0" indent="0">
              <a:buFont typeface="Arial" panose="020B0604020202020204" pitchFamily="34" charset="0"/>
              <a:buNone/>
            </a:pPr>
            <a:r>
              <a:rPr lang="en-US" sz="1200" dirty="0">
                <a:solidFill>
                  <a:srgbClr val="002060"/>
                </a:solidFill>
                <a:latin typeface="Arial" panose="020B0604020202020204" pitchFamily="34" charset="0"/>
                <a:cs typeface="Arial" panose="020B0604020202020204" pitchFamily="34" charset="0"/>
              </a:rPr>
              <a:t>Know your local and regional trauma resources</a:t>
            </a:r>
          </a:p>
          <a:p>
            <a:pPr marL="628650" lvl="1"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What are the possible patient destinations and trauma capabilities?</a:t>
            </a:r>
            <a:endParaRPr lang="en-US" sz="12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dirty="0">
                <a:solidFill>
                  <a:srgbClr val="002060"/>
                </a:solidFill>
                <a:latin typeface="Arial" panose="020B0604020202020204" pitchFamily="34" charset="0"/>
                <a:cs typeface="Arial" panose="020B0604020202020204" pitchFamily="34" charset="0"/>
              </a:rPr>
              <a:t>Encourage adoption by local and state EMS agencies</a:t>
            </a:r>
          </a:p>
          <a:p>
            <a:pPr marL="0" indent="0">
              <a:buFont typeface="Arial" panose="020B0604020202020204" pitchFamily="34" charset="0"/>
              <a:buNone/>
            </a:pPr>
            <a:r>
              <a:rPr lang="en-US" sz="1200" dirty="0">
                <a:solidFill>
                  <a:srgbClr val="002060"/>
                </a:solidFill>
                <a:latin typeface="Arial" panose="020B0604020202020204" pitchFamily="34" charset="0"/>
                <a:cs typeface="Arial" panose="020B0604020202020204" pitchFamily="34" charset="0"/>
              </a:rPr>
              <a:t>Sustain education and training</a:t>
            </a:r>
          </a:p>
          <a:p>
            <a:pPr marL="628650" lvl="1" indent="-1714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Individual &amp; group initial training on the new guideline</a:t>
            </a:r>
          </a:p>
          <a:p>
            <a:pPr marL="628650" lvl="1" indent="-1714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Use posters, protocols, &amp; badge cards</a:t>
            </a:r>
          </a:p>
          <a:p>
            <a:pPr marL="628650" lvl="1" indent="-1714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Refresh knowledge as part of your continuing education</a:t>
            </a:r>
            <a:endParaRPr lang="en-US" sz="12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dirty="0">
                <a:solidFill>
                  <a:srgbClr val="002060"/>
                </a:solidFill>
                <a:latin typeface="Arial" panose="020B0604020202020204" pitchFamily="34" charset="0"/>
                <a:cs typeface="Arial" panose="020B0604020202020204" pitchFamily="34" charset="0"/>
              </a:rPr>
              <a:t>Track use and outcomes through performance improvement</a:t>
            </a:r>
          </a:p>
          <a:p>
            <a:pPr marL="628650" marR="0" lvl="1"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Review over- &amp; under-triage by criteria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Inform sustainment training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1200" dirty="0">
              <a:solidFill>
                <a:srgbClr val="002060"/>
              </a:solidFill>
              <a:latin typeface="Arial" panose="020B0604020202020204" pitchFamily="34" charset="0"/>
              <a:cs typeface="Arial" panose="020B0604020202020204" pitchFamily="34" charset="0"/>
            </a:endParaRPr>
          </a:p>
          <a:p>
            <a:pPr marL="0" marR="0" lvl="0" indent="0">
              <a:lnSpc>
                <a:spcPct val="107000"/>
              </a:lnSpc>
              <a:spcBef>
                <a:spcPts val="0"/>
              </a:spcBef>
              <a:spcAft>
                <a:spcPts val="0"/>
              </a:spcAft>
              <a:buFont typeface="Arial" panose="020B0604020202020204" pitchFamily="34" charset="0"/>
              <a:buNone/>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nSpc>
                <a:spcPct val="107000"/>
              </a:lnSpc>
              <a:spcBef>
                <a:spcPts val="0"/>
              </a:spcBef>
              <a:spcAft>
                <a:spcPts val="0"/>
              </a:spcAft>
              <a:buFont typeface="+mj-lt"/>
              <a:buAutoNum type="alphaLcPeriod"/>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26F5F04-63F7-43CF-A6BE-49F6918B6087}" type="slidenum">
              <a:rPr lang="en-US" smtClean="0"/>
              <a:pPr/>
              <a:t>18</a:t>
            </a:fld>
            <a:endParaRPr lang="en-US" dirty="0"/>
          </a:p>
        </p:txBody>
      </p:sp>
    </p:spTree>
    <p:extLst>
      <p:ext uri="{BB962C8B-B14F-4D97-AF65-F5344CB8AC3E}">
        <p14:creationId xmlns:p14="http://schemas.microsoft.com/office/powerpoint/2010/main" val="696244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200" dirty="0">
                <a:effectLst/>
                <a:latin typeface="Calibri" panose="020F0502020204030204" pitchFamily="34" charset="0"/>
                <a:ea typeface="Calibri" panose="020F0502020204030204" pitchFamily="34" charset="0"/>
                <a:cs typeface="Calibri" panose="020F0502020204030204" pitchFamily="34" charset="0"/>
              </a:rPr>
              <a:t>Encourage adoption by local &amp; state EMS agencies, as well as regional &amp; state trauma systems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Get everyone on the same page!</a:t>
            </a:r>
          </a:p>
        </p:txBody>
      </p:sp>
      <p:sp>
        <p:nvSpPr>
          <p:cNvPr id="4" name="Slide Number Placeholder 3"/>
          <p:cNvSpPr>
            <a:spLocks noGrp="1"/>
          </p:cNvSpPr>
          <p:nvPr>
            <p:ph type="sldNum" sz="quarter" idx="5"/>
          </p:nvPr>
        </p:nvSpPr>
        <p:spPr/>
        <p:txBody>
          <a:bodyPr/>
          <a:lstStyle/>
          <a:p>
            <a:fld id="{826F5F04-63F7-43CF-A6BE-49F6918B6087}" type="slidenum">
              <a:rPr lang="en-US" smtClean="0"/>
              <a:pPr/>
              <a:t>19</a:t>
            </a:fld>
            <a:endParaRPr lang="en-US" dirty="0"/>
          </a:p>
        </p:txBody>
      </p:sp>
    </p:spTree>
    <p:extLst>
      <p:ext uri="{BB962C8B-B14F-4D97-AF65-F5344CB8AC3E}">
        <p14:creationId xmlns:p14="http://schemas.microsoft.com/office/powerpoint/2010/main" val="173829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local trauma centers, designations (differences), &amp; capabilities</a:t>
            </a:r>
          </a:p>
          <a:p>
            <a:r>
              <a:rPr lang="en-US" dirty="0"/>
              <a:t>May have state map with distance to trauma centers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26F5F04-63F7-43CF-A6BE-49F6918B6087}" type="slidenum">
              <a:rPr lang="en-US" smtClean="0"/>
              <a:pPr/>
              <a:t>20</a:t>
            </a:fld>
            <a:endParaRPr lang="en-US" dirty="0"/>
          </a:p>
        </p:txBody>
      </p:sp>
    </p:spTree>
    <p:extLst>
      <p:ext uri="{BB962C8B-B14F-4D97-AF65-F5344CB8AC3E}">
        <p14:creationId xmlns:p14="http://schemas.microsoft.com/office/powerpoint/2010/main" val="205421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F5F04-63F7-43CF-A6BE-49F6918B6087}" type="slidenum">
              <a:rPr lang="en-US" smtClean="0"/>
              <a:pPr/>
              <a:t>3</a:t>
            </a:fld>
            <a:endParaRPr lang="en-US" dirty="0"/>
          </a:p>
        </p:txBody>
      </p:sp>
    </p:spTree>
    <p:extLst>
      <p:ext uri="{BB962C8B-B14F-4D97-AF65-F5344CB8AC3E}">
        <p14:creationId xmlns:p14="http://schemas.microsoft.com/office/powerpoint/2010/main" val="1023188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local protocol or state guidelines/requirements for EMS transport plans</a:t>
            </a:r>
          </a:p>
          <a:p>
            <a:endParaRPr lang="en-US" dirty="0"/>
          </a:p>
        </p:txBody>
      </p:sp>
      <p:sp>
        <p:nvSpPr>
          <p:cNvPr id="4" name="Slide Number Placeholder 3"/>
          <p:cNvSpPr>
            <a:spLocks noGrp="1"/>
          </p:cNvSpPr>
          <p:nvPr>
            <p:ph type="sldNum" sz="quarter" idx="5"/>
          </p:nvPr>
        </p:nvSpPr>
        <p:spPr/>
        <p:txBody>
          <a:bodyPr/>
          <a:lstStyle/>
          <a:p>
            <a:fld id="{D79F3E2F-7928-4C78-B370-4305F468C887}" type="slidenum">
              <a:rPr lang="en-US" smtClean="0"/>
              <a:t>21</a:t>
            </a:fld>
            <a:endParaRPr lang="en-US"/>
          </a:p>
        </p:txBody>
      </p:sp>
    </p:spTree>
    <p:extLst>
      <p:ext uri="{BB962C8B-B14F-4D97-AF65-F5344CB8AC3E}">
        <p14:creationId xmlns:p14="http://schemas.microsoft.com/office/powerpoint/2010/main" val="2700609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local protocols on ALS intercepts &amp; air activation. How does this guideline impact those?</a:t>
            </a:r>
          </a:p>
          <a:p>
            <a:r>
              <a:rPr lang="en-US" dirty="0"/>
              <a:t>When will these services auto-deploy in your area?</a:t>
            </a:r>
          </a:p>
        </p:txBody>
      </p:sp>
      <p:sp>
        <p:nvSpPr>
          <p:cNvPr id="4" name="Slide Number Placeholder 3"/>
          <p:cNvSpPr>
            <a:spLocks noGrp="1"/>
          </p:cNvSpPr>
          <p:nvPr>
            <p:ph type="sldNum" sz="quarter" idx="5"/>
          </p:nvPr>
        </p:nvSpPr>
        <p:spPr/>
        <p:txBody>
          <a:bodyPr/>
          <a:lstStyle/>
          <a:p>
            <a:fld id="{826F5F04-63F7-43CF-A6BE-49F6918B6087}" type="slidenum">
              <a:rPr lang="en-US" smtClean="0"/>
              <a:pPr/>
              <a:t>22</a:t>
            </a:fld>
            <a:endParaRPr lang="en-US" dirty="0"/>
          </a:p>
        </p:txBody>
      </p:sp>
    </p:spTree>
    <p:extLst>
      <p:ext uri="{BB962C8B-B14F-4D97-AF65-F5344CB8AC3E}">
        <p14:creationId xmlns:p14="http://schemas.microsoft.com/office/powerpoint/2010/main" val="2471426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F5F04-63F7-43CF-A6BE-49F6918B6087}" type="slidenum">
              <a:rPr lang="en-US" smtClean="0"/>
              <a:pPr/>
              <a:t>23</a:t>
            </a:fld>
            <a:endParaRPr lang="en-US" dirty="0"/>
          </a:p>
        </p:txBody>
      </p:sp>
    </p:spTree>
    <p:extLst>
      <p:ext uri="{BB962C8B-B14F-4D97-AF65-F5344CB8AC3E}">
        <p14:creationId xmlns:p14="http://schemas.microsoft.com/office/powerpoint/2010/main" val="1542150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add presenter contact info as appropriate</a:t>
            </a:r>
          </a:p>
        </p:txBody>
      </p:sp>
      <p:sp>
        <p:nvSpPr>
          <p:cNvPr id="4" name="Slide Number Placeholder 3"/>
          <p:cNvSpPr>
            <a:spLocks noGrp="1"/>
          </p:cNvSpPr>
          <p:nvPr>
            <p:ph type="sldNum" sz="quarter" idx="5"/>
          </p:nvPr>
        </p:nvSpPr>
        <p:spPr/>
        <p:txBody>
          <a:bodyPr/>
          <a:lstStyle/>
          <a:p>
            <a:fld id="{7D96D1A9-4318-A346-B64C-A6B8A180D8A0}" type="slidenum">
              <a:rPr lang="en-US" smtClean="0"/>
              <a:t>24</a:t>
            </a:fld>
            <a:endParaRPr lang="en-US"/>
          </a:p>
        </p:txBody>
      </p:sp>
    </p:spTree>
    <p:extLst>
      <p:ext uri="{BB962C8B-B14F-4D97-AF65-F5344CB8AC3E}">
        <p14:creationId xmlns:p14="http://schemas.microsoft.com/office/powerpoint/2010/main" val="290634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6F5F04-63F7-43CF-A6BE-49F6918B6087}" type="slidenum">
              <a:rPr lang="en-US" smtClean="0"/>
              <a:pPr/>
              <a:t>4</a:t>
            </a:fld>
            <a:endParaRPr lang="en-US" dirty="0"/>
          </a:p>
        </p:txBody>
      </p:sp>
    </p:spTree>
    <p:extLst>
      <p:ext uri="{BB962C8B-B14F-4D97-AF65-F5344CB8AC3E}">
        <p14:creationId xmlns:p14="http://schemas.microsoft.com/office/powerpoint/2010/main" val="165389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three decades, the Guideline has been widely adopted by trauma systems in the United States to support decision making by EMS clinicians in transport destination determinations for injured patients. The goal has been to ensure that seriously injured patients are transported to the most clinically appropriate trauma centers.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Guideline helps to minimize variation in destination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nSpc>
                <a:spcPct val="107000"/>
              </a:lnSpc>
              <a:spcBef>
                <a:spcPts val="0"/>
              </a:spcBef>
              <a:spcAft>
                <a:spcPts val="0"/>
              </a:spcAft>
              <a:buFont typeface="Arial" panose="020B0604020202020204" pitchFamily="34" charset="0"/>
              <a:buNone/>
            </a:pPr>
            <a:endParaRPr lang="en-US" dirty="0"/>
          </a:p>
          <a:p>
            <a:pPr marL="0" marR="0" lvl="0" indent="0">
              <a:lnSpc>
                <a:spcPct val="107000"/>
              </a:lnSpc>
              <a:spcBef>
                <a:spcPts val="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6F5F04-63F7-43CF-A6BE-49F6918B60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0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New &amp; updated research on field triage guidelines </a:t>
            </a:r>
          </a:p>
          <a:p>
            <a:pPr marL="628650" marR="0" lvl="1" indent="-1714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Research related to the </a:t>
            </a:r>
            <a:r>
              <a:rPr lang="en-US" sz="1800" b="0" i="0" u="none" strike="noStrike" baseline="0" dirty="0">
                <a:solidFill>
                  <a:srgbClr val="000000"/>
                </a:solidFill>
                <a:latin typeface="Times New Roman" panose="02020603050405020304" pitchFamily="18" charset="0"/>
              </a:rPr>
              <a:t>predictive utility of out-of-hospital motor Glasgow Coma Scale (GCS) score versus total GCS and other measures of mental status, circulatory measures, respiratory measures, mechanism of injury and special considerations criteria, and the overall performance of the triage guideline.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Reduction in time to making destination decision – faster to “call the trauma code”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dirty="0">
                <a:effectLst/>
                <a:highlight>
                  <a:srgbClr val="FFFF00"/>
                </a:highlight>
                <a:latin typeface="Calibri" panose="020F0502020204030204" pitchFamily="34" charset="0"/>
                <a:ea typeface="Calibri" panose="020F0502020204030204" pitchFamily="34" charset="0"/>
              </a:rPr>
              <a:t>Opportunity to reduce under-/over-triage </a:t>
            </a:r>
          </a:p>
          <a:p>
            <a:pPr marL="628650" lvl="1" indent="-171450">
              <a:buFont typeface="Arial" panose="020B0604020202020204" pitchFamily="34" charset="0"/>
              <a:buChar char="•"/>
            </a:pPr>
            <a:r>
              <a:rPr lang="en-US" sz="1800" b="0" i="1" u="none" strike="noStrike" baseline="0" dirty="0">
                <a:solidFill>
                  <a:srgbClr val="000000"/>
                </a:solidFill>
                <a:latin typeface="Times New Roman" panose="02020603050405020304" pitchFamily="18" charset="0"/>
              </a:rPr>
              <a:t>Under-triage </a:t>
            </a:r>
            <a:r>
              <a:rPr lang="en-US" sz="1800" b="0" i="0" u="none" strike="noStrike" baseline="0" dirty="0">
                <a:solidFill>
                  <a:srgbClr val="000000"/>
                </a:solidFill>
                <a:latin typeface="Times New Roman" panose="02020603050405020304" pitchFamily="18" charset="0"/>
              </a:rPr>
              <a:t>is the percentage of seriously injured patients missed by field triage processes and transported to non-trauma hospitals, which is associated with increased mortality in adults and children.</a:t>
            </a:r>
          </a:p>
          <a:p>
            <a:pPr marL="628650" lvl="1" indent="-171450">
              <a:buFont typeface="Arial" panose="020B0604020202020204" pitchFamily="34" charset="0"/>
              <a:buChar char="•"/>
            </a:pPr>
            <a:r>
              <a:rPr lang="en-US" sz="1800" b="0" i="1" u="none" strike="noStrike" baseline="0" dirty="0">
                <a:solidFill>
                  <a:srgbClr val="000000"/>
                </a:solidFill>
                <a:latin typeface="Times New Roman" panose="02020603050405020304" pitchFamily="18" charset="0"/>
              </a:rPr>
              <a:t>Over-triage </a:t>
            </a:r>
            <a:r>
              <a:rPr lang="en-US" sz="1800" b="0" i="0" u="none" strike="noStrike" baseline="0" dirty="0">
                <a:solidFill>
                  <a:srgbClr val="000000"/>
                </a:solidFill>
                <a:latin typeface="Times New Roman" panose="02020603050405020304" pitchFamily="18" charset="0"/>
              </a:rPr>
              <a:t>is the percentage of patients with minor to moderate injuries identified by field triage criteria as having serious injury and transported to trauma centers unnecessarily, representing overuse of limited resources and inefficiency in the system. </a:t>
            </a:r>
          </a:p>
          <a:p>
            <a:pPr marL="628650" lvl="1" indent="-171450">
              <a:buFont typeface="Arial" panose="020B0604020202020204" pitchFamily="34" charset="0"/>
              <a:buChar char="•"/>
            </a:pPr>
            <a:r>
              <a:rPr lang="en-US" sz="1800" b="0" i="0" u="none" strike="noStrike" baseline="0" dirty="0">
                <a:solidFill>
                  <a:srgbClr val="000000"/>
                </a:solidFill>
                <a:latin typeface="Times New Roman" panose="02020603050405020304" pitchFamily="18" charset="0"/>
              </a:rPr>
              <a:t>Under- and over-triage are inversely related and can have a large impact on ambulance transport patterns and hospital volumes.</a:t>
            </a:r>
            <a:endParaRPr lang="en-US" sz="1800" b="0" i="0" u="none" strike="noStrike" baseline="0"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l"/>
            <a:endParaRPr lang="en-US" dirty="0"/>
          </a:p>
        </p:txBody>
      </p:sp>
      <p:sp>
        <p:nvSpPr>
          <p:cNvPr id="4" name="Slide Number Placeholder 3"/>
          <p:cNvSpPr>
            <a:spLocks noGrp="1"/>
          </p:cNvSpPr>
          <p:nvPr>
            <p:ph type="sldNum" sz="quarter" idx="5"/>
          </p:nvPr>
        </p:nvSpPr>
        <p:spPr/>
        <p:txBody>
          <a:bodyPr/>
          <a:lstStyle/>
          <a:p>
            <a:fld id="{826F5F04-63F7-43CF-A6BE-49F6918B6087}" type="slidenum">
              <a:rPr lang="en-US" smtClean="0"/>
              <a:pPr/>
              <a:t>6</a:t>
            </a:fld>
            <a:endParaRPr lang="en-US" dirty="0"/>
          </a:p>
        </p:txBody>
      </p:sp>
    </p:spTree>
    <p:extLst>
      <p:ext uri="{BB962C8B-B14F-4D97-AF65-F5344CB8AC3E}">
        <p14:creationId xmlns:p14="http://schemas.microsoft.com/office/powerpoint/2010/main" val="2445778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Process has taken 2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Expert Panel included EMS clinicians, emergency physicians, trauma surgeons, nurses, EMS medical directors, EMS educators, EMS &amp; trauma system administrators, systems experts, &amp; representatives from stakeholder organizations.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Manuscript outlines the literature review &amp; criteria for adding/deleting/modifying the criteria.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Survey sent to 29 national organizations with 3,958 responses received.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statistical process for adding or removing criteria was developed by experts in predictive analytics and guideline development. The </a:t>
            </a:r>
            <a:r>
              <a:rPr lang="en-US" dirty="0"/>
              <a:t>addition and removal of criterion was guided by rigorous, consistent criteria including likelihood ratios and AUROC (Area Under the Receiver Characteristic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6F5F04-63F7-43CF-A6BE-49F6918B60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205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Should be familiar to all!</a:t>
            </a:r>
          </a:p>
        </p:txBody>
      </p:sp>
      <p:sp>
        <p:nvSpPr>
          <p:cNvPr id="4" name="Slide Number Placeholder 3"/>
          <p:cNvSpPr>
            <a:spLocks noGrp="1"/>
          </p:cNvSpPr>
          <p:nvPr>
            <p:ph type="sldNum" sz="quarter" idx="5"/>
          </p:nvPr>
        </p:nvSpPr>
        <p:spPr/>
        <p:txBody>
          <a:bodyPr/>
          <a:lstStyle/>
          <a:p>
            <a:fld id="{D79F3E2F-7928-4C78-B370-4305F468C887}" type="slidenum">
              <a:rPr lang="en-US" smtClean="0"/>
              <a:t>8</a:t>
            </a:fld>
            <a:endParaRPr lang="en-US"/>
          </a:p>
        </p:txBody>
      </p:sp>
    </p:spTree>
    <p:extLst>
      <p:ext uri="{BB962C8B-B14F-4D97-AF65-F5344CB8AC3E}">
        <p14:creationId xmlns:p14="http://schemas.microsoft.com/office/powerpoint/2010/main" val="2027584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Framework:  move from algorithm of four sequential steps to two tiers based on how EMS professionals work at the scene</a:t>
            </a:r>
          </a:p>
          <a:p>
            <a:r>
              <a:rPr lang="en-US" dirty="0"/>
              <a:t>Characteristics:</a:t>
            </a:r>
          </a:p>
          <a:p>
            <a:pPr marL="228600" indent="-228600">
              <a:buAutoNum type="arabicPeriod"/>
            </a:pPr>
            <a:r>
              <a:rPr lang="en-US" dirty="0"/>
              <a:t>Accessible &amp; simple</a:t>
            </a:r>
          </a:p>
          <a:p>
            <a:pPr marL="228600" indent="-228600">
              <a:buAutoNum type="arabicPeriod"/>
            </a:pPr>
            <a:r>
              <a:rPr lang="en-US" dirty="0"/>
              <a:t>Aligns with awareness of system capabilities</a:t>
            </a:r>
          </a:p>
          <a:p>
            <a:r>
              <a:rPr lang="en-US" dirty="0"/>
              <a:t>3.   Gets to “yes” in trauma center disposition as quickly as possible</a:t>
            </a:r>
          </a:p>
          <a:p>
            <a:endParaRPr lang="en-US" dirty="0"/>
          </a:p>
        </p:txBody>
      </p:sp>
      <p:sp>
        <p:nvSpPr>
          <p:cNvPr id="4" name="Slide Number Placeholder 3"/>
          <p:cNvSpPr>
            <a:spLocks noGrp="1"/>
          </p:cNvSpPr>
          <p:nvPr>
            <p:ph type="sldNum" sz="quarter" idx="5"/>
          </p:nvPr>
        </p:nvSpPr>
        <p:spPr/>
        <p:txBody>
          <a:bodyPr/>
          <a:lstStyle/>
          <a:p>
            <a:fld id="{826F5F04-63F7-43CF-A6BE-49F6918B6087}" type="slidenum">
              <a:rPr lang="en-US" smtClean="0"/>
              <a:pPr/>
              <a:t>9</a:t>
            </a:fld>
            <a:endParaRPr lang="en-US" dirty="0"/>
          </a:p>
        </p:txBody>
      </p:sp>
    </p:spTree>
    <p:extLst>
      <p:ext uri="{BB962C8B-B14F-4D97-AF65-F5344CB8AC3E}">
        <p14:creationId xmlns:p14="http://schemas.microsoft.com/office/powerpoint/2010/main" val="2659278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tier:  high risk for serious injury, transport to highest level trauma center available</a:t>
            </a:r>
          </a:p>
          <a:p>
            <a:r>
              <a:rPr lang="en-US" dirty="0"/>
              <a:t>     1. Injury patterns:  rapid visual markers</a:t>
            </a:r>
          </a:p>
          <a:p>
            <a:r>
              <a:rPr lang="en-US" dirty="0"/>
              <a:t>     2. Mental status &amp; vital signs:  physiologic indicators</a:t>
            </a:r>
          </a:p>
          <a:p>
            <a:r>
              <a:rPr lang="en-US" dirty="0"/>
              <a:t>Second tier:  moderate risk for serious injury, transport to nearest trauma center (not necessarily the highest level)</a:t>
            </a:r>
          </a:p>
          <a:p>
            <a:r>
              <a:rPr lang="en-US" dirty="0"/>
              <a:t>     1. Mechanism of injury</a:t>
            </a:r>
          </a:p>
          <a:p>
            <a:r>
              <a:rPr lang="en-US" dirty="0"/>
              <a:t>     2. EMS judgment</a:t>
            </a:r>
          </a:p>
          <a:p>
            <a:endParaRPr lang="en-US" dirty="0"/>
          </a:p>
          <a:p>
            <a:endParaRPr lang="en-US" dirty="0"/>
          </a:p>
        </p:txBody>
      </p:sp>
      <p:sp>
        <p:nvSpPr>
          <p:cNvPr id="4" name="Slide Number Placeholder 3"/>
          <p:cNvSpPr>
            <a:spLocks noGrp="1"/>
          </p:cNvSpPr>
          <p:nvPr>
            <p:ph type="sldNum" sz="quarter" idx="5"/>
          </p:nvPr>
        </p:nvSpPr>
        <p:spPr/>
        <p:txBody>
          <a:bodyPr/>
          <a:lstStyle/>
          <a:p>
            <a:fld id="{826F5F04-63F7-43CF-A6BE-49F6918B6087}" type="slidenum">
              <a:rPr lang="en-US" smtClean="0"/>
              <a:pPr/>
              <a:t>10</a:t>
            </a:fld>
            <a:endParaRPr lang="en-US" dirty="0"/>
          </a:p>
        </p:txBody>
      </p:sp>
    </p:spTree>
    <p:extLst>
      <p:ext uri="{BB962C8B-B14F-4D97-AF65-F5344CB8AC3E}">
        <p14:creationId xmlns:p14="http://schemas.microsoft.com/office/powerpoint/2010/main" val="37675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25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with 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8C1BF854-5D28-1440-BD75-F87CE70623E0}"/>
              </a:ext>
            </a:extLst>
          </p:cNvPr>
          <p:cNvSpPr>
            <a:spLocks noGrp="1"/>
          </p:cNvSpPr>
          <p:nvPr>
            <p:ph type="body" sz="quarter" idx="10" hasCustomPrompt="1"/>
          </p:nvPr>
        </p:nvSpPr>
        <p:spPr>
          <a:xfrm>
            <a:off x="457200" y="590550"/>
            <a:ext cx="8382000" cy="605983"/>
          </a:xfrm>
          <a:prstGeom prst="rect">
            <a:avLst/>
          </a:prstGeom>
        </p:spPr>
        <p:txBody>
          <a:bodyPr/>
          <a:lstStyle>
            <a:lvl1pPr marL="0" indent="0">
              <a:buFontTx/>
              <a:buNone/>
              <a:defRPr sz="2800" b="1" i="0" baseline="0">
                <a:solidFill>
                  <a:srgbClr val="ED393A"/>
                </a:solidFill>
                <a:latin typeface="Calibri" panose="020F0502020204030204" pitchFamily="34" charset="0"/>
                <a:cs typeface="Calibri" panose="020F0502020204030204" pitchFamily="34" charset="0"/>
              </a:defRPr>
            </a:lvl1pPr>
            <a:lvl2pPr marL="457200" indent="0">
              <a:buFontTx/>
              <a:buNone/>
              <a:defRPr sz="1600" baseline="0">
                <a:latin typeface="Minion Pro SmBd" panose="02040503050201020203" pitchFamily="18" charset="0"/>
              </a:defRPr>
            </a:lvl2pPr>
            <a:lvl3pPr marL="914400" indent="0">
              <a:buFontTx/>
              <a:buNone/>
              <a:defRPr sz="1600" baseline="0">
                <a:latin typeface="Minion Pro SmBd" panose="02040503050201020203" pitchFamily="18" charset="0"/>
              </a:defRPr>
            </a:lvl3pPr>
            <a:lvl4pPr marL="1371600" indent="0">
              <a:buFontTx/>
              <a:buNone/>
              <a:defRPr sz="1600" baseline="0">
                <a:latin typeface="Minion Pro SmBd" panose="02040503050201020203" pitchFamily="18" charset="0"/>
              </a:defRPr>
            </a:lvl4pPr>
            <a:lvl5pPr marL="1828800" indent="0">
              <a:buFontTx/>
              <a:buNone/>
              <a:defRPr sz="1600" baseline="0">
                <a:latin typeface="Minion Pro SmBd" panose="02040503050201020203" pitchFamily="18" charset="0"/>
              </a:defRPr>
            </a:lvl5pPr>
          </a:lstStyle>
          <a:p>
            <a:pPr lvl="0"/>
            <a:r>
              <a:rPr lang="en-US" dirty="0"/>
              <a:t>Click to edit title</a:t>
            </a:r>
          </a:p>
        </p:txBody>
      </p:sp>
      <p:sp>
        <p:nvSpPr>
          <p:cNvPr id="5" name="Text Placeholder 12">
            <a:extLst>
              <a:ext uri="{FF2B5EF4-FFF2-40B4-BE49-F238E27FC236}">
                <a16:creationId xmlns:a16="http://schemas.microsoft.com/office/drawing/2014/main" id="{F027FBBC-1734-0C48-A196-7B2E79005015}"/>
              </a:ext>
            </a:extLst>
          </p:cNvPr>
          <p:cNvSpPr>
            <a:spLocks noGrp="1"/>
          </p:cNvSpPr>
          <p:nvPr>
            <p:ph type="body" sz="quarter" idx="11" hasCustomPrompt="1"/>
          </p:nvPr>
        </p:nvSpPr>
        <p:spPr>
          <a:xfrm>
            <a:off x="457200" y="1308652"/>
            <a:ext cx="8382000" cy="3244298"/>
          </a:xfrm>
          <a:prstGeom prst="rect">
            <a:avLst/>
          </a:prstGeom>
        </p:spPr>
        <p:txBody>
          <a:bodyPr/>
          <a:lstStyle>
            <a:lvl1pPr marL="0" indent="0">
              <a:buFontTx/>
              <a:buNone/>
              <a:defRPr sz="2400" baseline="0">
                <a:solidFill>
                  <a:schemeClr val="tx1">
                    <a:lumMod val="95000"/>
                    <a:lumOff val="5000"/>
                  </a:schemeClr>
                </a:solidFill>
                <a:latin typeface="Calibri" panose="020F0502020204030204" pitchFamily="34" charset="0"/>
                <a:cs typeface="Calibri" panose="020F050202020403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body copy</a:t>
            </a:r>
          </a:p>
        </p:txBody>
      </p:sp>
    </p:spTree>
    <p:extLst>
      <p:ext uri="{BB962C8B-B14F-4D97-AF65-F5344CB8AC3E}">
        <p14:creationId xmlns:p14="http://schemas.microsoft.com/office/powerpoint/2010/main" val="147566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007FF83B-962F-AB43-B80D-E486F2FA6F38}"/>
              </a:ext>
            </a:extLst>
          </p:cNvPr>
          <p:cNvSpPr>
            <a:spLocks noGrp="1"/>
          </p:cNvSpPr>
          <p:nvPr>
            <p:ph type="body" sz="quarter" idx="10" hasCustomPrompt="1"/>
          </p:nvPr>
        </p:nvSpPr>
        <p:spPr>
          <a:xfrm>
            <a:off x="457200" y="785441"/>
            <a:ext cx="4038600" cy="411092"/>
          </a:xfrm>
          <a:prstGeom prst="rect">
            <a:avLst/>
          </a:prstGeom>
        </p:spPr>
        <p:txBody>
          <a:bodyPr/>
          <a:lstStyle>
            <a:lvl1pPr marL="0" indent="0">
              <a:buFontTx/>
              <a:buNone/>
              <a:defRPr sz="2200" b="1" i="0" baseline="0">
                <a:solidFill>
                  <a:srgbClr val="ED393A"/>
                </a:solidFill>
                <a:latin typeface="Calibri" panose="020F0502020204030204" pitchFamily="34" charset="0"/>
                <a:cs typeface="Calibri" panose="020F0502020204030204" pitchFamily="34" charset="0"/>
              </a:defRPr>
            </a:lvl1pPr>
            <a:lvl2pPr marL="457200" indent="0">
              <a:buFontTx/>
              <a:buNone/>
              <a:defRPr sz="1600" baseline="0">
                <a:latin typeface="Minion Pro SmBd" panose="02040503050201020203" pitchFamily="18" charset="0"/>
              </a:defRPr>
            </a:lvl2pPr>
            <a:lvl3pPr marL="914400" indent="0">
              <a:buFontTx/>
              <a:buNone/>
              <a:defRPr sz="1600" baseline="0">
                <a:latin typeface="Minion Pro SmBd" panose="02040503050201020203" pitchFamily="18" charset="0"/>
              </a:defRPr>
            </a:lvl3pPr>
            <a:lvl4pPr marL="1371600" indent="0">
              <a:buFontTx/>
              <a:buNone/>
              <a:defRPr sz="1600" baseline="0">
                <a:latin typeface="Minion Pro SmBd" panose="02040503050201020203" pitchFamily="18" charset="0"/>
              </a:defRPr>
            </a:lvl4pPr>
            <a:lvl5pPr marL="1828800" indent="0">
              <a:buFontTx/>
              <a:buNone/>
              <a:defRPr sz="1600" baseline="0">
                <a:latin typeface="Minion Pro SmBd" panose="02040503050201020203" pitchFamily="18" charset="0"/>
              </a:defRPr>
            </a:lvl5pPr>
          </a:lstStyle>
          <a:p>
            <a:pPr lvl="0"/>
            <a:r>
              <a:rPr lang="en-US" dirty="0"/>
              <a:t>Click to edit title</a:t>
            </a:r>
          </a:p>
        </p:txBody>
      </p:sp>
      <p:sp>
        <p:nvSpPr>
          <p:cNvPr id="11" name="Text Placeholder 12">
            <a:extLst>
              <a:ext uri="{FF2B5EF4-FFF2-40B4-BE49-F238E27FC236}">
                <a16:creationId xmlns:a16="http://schemas.microsoft.com/office/drawing/2014/main" id="{8FBA0DC8-AE02-2F42-BDE5-4C628A6F26A4}"/>
              </a:ext>
            </a:extLst>
          </p:cNvPr>
          <p:cNvSpPr>
            <a:spLocks noGrp="1"/>
          </p:cNvSpPr>
          <p:nvPr>
            <p:ph type="body" sz="quarter" idx="11" hasCustomPrompt="1"/>
          </p:nvPr>
        </p:nvSpPr>
        <p:spPr>
          <a:xfrm>
            <a:off x="457200" y="1308652"/>
            <a:ext cx="4038600" cy="3244298"/>
          </a:xfrm>
          <a:prstGeom prst="rect">
            <a:avLst/>
          </a:prstGeom>
        </p:spPr>
        <p:txBody>
          <a:bodyPr/>
          <a:lstStyle>
            <a:lvl1pPr marL="0" indent="0">
              <a:buFontTx/>
              <a:buNone/>
              <a:defRPr sz="1400" baseline="0">
                <a:solidFill>
                  <a:schemeClr val="tx1">
                    <a:lumMod val="95000"/>
                    <a:lumOff val="5000"/>
                  </a:schemeClr>
                </a:solidFill>
                <a:latin typeface="Calibri" panose="020F0502020204030204" pitchFamily="34" charset="0"/>
                <a:cs typeface="Calibri" panose="020F050202020403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body copy</a:t>
            </a:r>
          </a:p>
        </p:txBody>
      </p:sp>
      <p:sp>
        <p:nvSpPr>
          <p:cNvPr id="12" name="Text Placeholder 12">
            <a:extLst>
              <a:ext uri="{FF2B5EF4-FFF2-40B4-BE49-F238E27FC236}">
                <a16:creationId xmlns:a16="http://schemas.microsoft.com/office/drawing/2014/main" id="{7E9AA800-CFD7-8B43-BFC7-888157A62D3B}"/>
              </a:ext>
            </a:extLst>
          </p:cNvPr>
          <p:cNvSpPr>
            <a:spLocks noGrp="1"/>
          </p:cNvSpPr>
          <p:nvPr>
            <p:ph type="body" sz="quarter" idx="12" hasCustomPrompt="1"/>
          </p:nvPr>
        </p:nvSpPr>
        <p:spPr>
          <a:xfrm>
            <a:off x="4648200" y="1308652"/>
            <a:ext cx="4191000" cy="3244297"/>
          </a:xfrm>
          <a:prstGeom prst="rect">
            <a:avLst/>
          </a:prstGeom>
        </p:spPr>
        <p:txBody>
          <a:bodyPr/>
          <a:lstStyle>
            <a:lvl1pPr marL="0" indent="0">
              <a:buFontTx/>
              <a:buNone/>
              <a:defRPr sz="1400" baseline="0">
                <a:solidFill>
                  <a:schemeClr val="tx1">
                    <a:lumMod val="95000"/>
                    <a:lumOff val="5000"/>
                  </a:schemeClr>
                </a:solidFill>
                <a:latin typeface="Calibri" panose="020F0502020204030204" pitchFamily="34" charset="0"/>
                <a:cs typeface="Calibri" panose="020F050202020403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body copy</a:t>
            </a:r>
          </a:p>
        </p:txBody>
      </p:sp>
      <p:sp>
        <p:nvSpPr>
          <p:cNvPr id="13" name="Text Placeholder 8">
            <a:extLst>
              <a:ext uri="{FF2B5EF4-FFF2-40B4-BE49-F238E27FC236}">
                <a16:creationId xmlns:a16="http://schemas.microsoft.com/office/drawing/2014/main" id="{8EDA0F2F-ADA0-0E49-9D0A-0B03C208005C}"/>
              </a:ext>
            </a:extLst>
          </p:cNvPr>
          <p:cNvSpPr>
            <a:spLocks noGrp="1"/>
          </p:cNvSpPr>
          <p:nvPr>
            <p:ph type="body" sz="quarter" idx="13" hasCustomPrompt="1"/>
          </p:nvPr>
        </p:nvSpPr>
        <p:spPr>
          <a:xfrm>
            <a:off x="4642945" y="785441"/>
            <a:ext cx="4191000" cy="411092"/>
          </a:xfrm>
          <a:prstGeom prst="rect">
            <a:avLst/>
          </a:prstGeom>
        </p:spPr>
        <p:txBody>
          <a:bodyPr/>
          <a:lstStyle>
            <a:lvl1pPr marL="0" indent="0">
              <a:buFontTx/>
              <a:buNone/>
              <a:defRPr sz="2200" b="1" i="0" baseline="0">
                <a:solidFill>
                  <a:srgbClr val="ED393A"/>
                </a:solidFill>
                <a:latin typeface="Calibri" panose="020F0502020204030204" pitchFamily="34" charset="0"/>
                <a:cs typeface="Calibri" panose="020F0502020204030204" pitchFamily="34" charset="0"/>
              </a:defRPr>
            </a:lvl1pPr>
            <a:lvl2pPr marL="457200" indent="0">
              <a:buFontTx/>
              <a:buNone/>
              <a:defRPr sz="1600" baseline="0">
                <a:latin typeface="Minion Pro SmBd" panose="02040503050201020203" pitchFamily="18" charset="0"/>
              </a:defRPr>
            </a:lvl2pPr>
            <a:lvl3pPr marL="914400" indent="0">
              <a:buFontTx/>
              <a:buNone/>
              <a:defRPr sz="1600" baseline="0">
                <a:latin typeface="Minion Pro SmBd" panose="02040503050201020203" pitchFamily="18" charset="0"/>
              </a:defRPr>
            </a:lvl3pPr>
            <a:lvl4pPr marL="1371600" indent="0">
              <a:buFontTx/>
              <a:buNone/>
              <a:defRPr sz="1600" baseline="0">
                <a:latin typeface="Minion Pro SmBd" panose="02040503050201020203" pitchFamily="18" charset="0"/>
              </a:defRPr>
            </a:lvl4pPr>
            <a:lvl5pPr marL="1828800" indent="0">
              <a:buFontTx/>
              <a:buNone/>
              <a:defRPr sz="1600" baseline="0">
                <a:latin typeface="Minion Pro SmBd" panose="02040503050201020203" pitchFamily="18" charset="0"/>
              </a:defRPr>
            </a:lvl5pPr>
          </a:lstStyle>
          <a:p>
            <a:pPr lvl="0"/>
            <a:r>
              <a:rPr lang="en-US" dirty="0"/>
              <a:t>Click to edit title</a:t>
            </a:r>
          </a:p>
        </p:txBody>
      </p:sp>
    </p:spTree>
    <p:extLst>
      <p:ext uri="{BB962C8B-B14F-4D97-AF65-F5344CB8AC3E}">
        <p14:creationId xmlns:p14="http://schemas.microsoft.com/office/powerpoint/2010/main" val="1978949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No Title">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19C79554-2D0D-4246-903A-EFF3C9FD4D8E}"/>
              </a:ext>
            </a:extLst>
          </p:cNvPr>
          <p:cNvSpPr>
            <a:spLocks noGrp="1"/>
          </p:cNvSpPr>
          <p:nvPr>
            <p:ph type="body" sz="quarter" idx="11" hasCustomPrompt="1"/>
          </p:nvPr>
        </p:nvSpPr>
        <p:spPr>
          <a:xfrm>
            <a:off x="457200" y="819150"/>
            <a:ext cx="8382000" cy="3429000"/>
          </a:xfrm>
          <a:prstGeom prst="rect">
            <a:avLst/>
          </a:prstGeom>
        </p:spPr>
        <p:txBody>
          <a:bodyPr/>
          <a:lstStyle>
            <a:lvl1pPr marL="0" indent="0">
              <a:buFontTx/>
              <a:buNone/>
              <a:defRPr sz="1400" baseline="0">
                <a:solidFill>
                  <a:schemeClr val="tx1">
                    <a:lumMod val="95000"/>
                    <a:lumOff val="5000"/>
                  </a:schemeClr>
                </a:solidFill>
                <a:latin typeface="Calibri" panose="020F0502020204030204" pitchFamily="34" charset="0"/>
                <a:cs typeface="Calibri" panose="020F050202020403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body copy</a:t>
            </a:r>
          </a:p>
        </p:txBody>
      </p:sp>
    </p:spTree>
    <p:extLst>
      <p:ext uri="{BB962C8B-B14F-4D97-AF65-F5344CB8AC3E}">
        <p14:creationId xmlns:p14="http://schemas.microsoft.com/office/powerpoint/2010/main" val="68746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9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91F5-8FE2-44DB-A8CC-19EC6B3B6340}"/>
              </a:ext>
            </a:extLst>
          </p:cNvPr>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a:extLst>
              <a:ext uri="{FF2B5EF4-FFF2-40B4-BE49-F238E27FC236}">
                <a16:creationId xmlns:a16="http://schemas.microsoft.com/office/drawing/2014/main" id="{10AB7052-531F-455E-943F-4648EF92488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407692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95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0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606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e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81816"/>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06446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28" r:id="rId3"/>
    <p:sldLayoutId id="2147483731" r:id="rId4"/>
    <p:sldLayoutId id="2147483732" r:id="rId5"/>
    <p:sldLayoutId id="2147483733" r:id="rId6"/>
    <p:sldLayoutId id="2147483734" r:id="rId7"/>
    <p:sldLayoutId id="2147483735"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EB021E-17CB-8048-8DBB-846682D9C9A8}"/>
              </a:ext>
            </a:extLst>
          </p:cNvPr>
          <p:cNvSpPr txBox="1"/>
          <p:nvPr/>
        </p:nvSpPr>
        <p:spPr>
          <a:xfrm>
            <a:off x="533400" y="2647950"/>
            <a:ext cx="7315200" cy="1200329"/>
          </a:xfrm>
          <a:prstGeom prst="rect">
            <a:avLst/>
          </a:prstGeom>
          <a:noFill/>
        </p:spPr>
        <p:txBody>
          <a:bodyPr wrap="square" rtlCol="0">
            <a:spAutoFit/>
          </a:bodyPr>
          <a:lstStyle/>
          <a:p>
            <a:r>
              <a:rPr lang="en-US" sz="3600" b="1" dirty="0">
                <a:solidFill>
                  <a:srgbClr val="2C3791"/>
                </a:solidFill>
                <a:latin typeface="Arial" panose="020B0604020202020204" pitchFamily="34" charset="0"/>
                <a:cs typeface="Arial" panose="020B0604020202020204" pitchFamily="34" charset="0"/>
              </a:rPr>
              <a:t>National Guideline for the </a:t>
            </a:r>
            <a:br>
              <a:rPr lang="en-US" sz="3600" b="1" dirty="0">
                <a:solidFill>
                  <a:srgbClr val="2C3791"/>
                </a:solidFill>
                <a:latin typeface="Arial" panose="020B0604020202020204" pitchFamily="34" charset="0"/>
                <a:cs typeface="Arial" panose="020B0604020202020204" pitchFamily="34" charset="0"/>
              </a:rPr>
            </a:br>
            <a:r>
              <a:rPr lang="en-US" sz="3600" b="1" dirty="0">
                <a:solidFill>
                  <a:srgbClr val="2C3791"/>
                </a:solidFill>
                <a:latin typeface="Arial" panose="020B0604020202020204" pitchFamily="34" charset="0"/>
                <a:cs typeface="Arial" panose="020B0604020202020204" pitchFamily="34" charset="0"/>
              </a:rPr>
              <a:t>Field Triage of Injured Patients</a:t>
            </a:r>
          </a:p>
        </p:txBody>
      </p:sp>
    </p:spTree>
    <p:extLst>
      <p:ext uri="{BB962C8B-B14F-4D97-AF65-F5344CB8AC3E}">
        <p14:creationId xmlns:p14="http://schemas.microsoft.com/office/powerpoint/2010/main" val="2932297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able&#10;&#10;Description automatically generated with low confidence">
            <a:extLst>
              <a:ext uri="{FF2B5EF4-FFF2-40B4-BE49-F238E27FC236}">
                <a16:creationId xmlns:a16="http://schemas.microsoft.com/office/drawing/2014/main" id="{8EB306EA-BB5D-48D2-B6BE-01810FE91303}"/>
              </a:ext>
            </a:extLst>
          </p:cNvPr>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2422525" y="51197"/>
            <a:ext cx="6721475" cy="5041106"/>
          </a:xfrm>
          <a:noFill/>
        </p:spPr>
      </p:pic>
      <p:sp>
        <p:nvSpPr>
          <p:cNvPr id="7" name="TextBox 6">
            <a:extLst>
              <a:ext uri="{FF2B5EF4-FFF2-40B4-BE49-F238E27FC236}">
                <a16:creationId xmlns:a16="http://schemas.microsoft.com/office/drawing/2014/main" id="{C480CFA9-8FFC-47DE-A621-F2216508EB56}"/>
              </a:ext>
            </a:extLst>
          </p:cNvPr>
          <p:cNvSpPr txBox="1"/>
          <p:nvPr/>
        </p:nvSpPr>
        <p:spPr>
          <a:xfrm>
            <a:off x="512617" y="2134316"/>
            <a:ext cx="3297383" cy="2831544"/>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latin typeface="Arial" panose="020B0604020202020204" pitchFamily="34" charset="0"/>
                <a:cs typeface="Arial" panose="020B0604020202020204" pitchFamily="34" charset="0"/>
              </a:rPr>
              <a:t>Guideline is intended to be read from left to right and top to bottom</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Evidence along gradient of likelihood for serious injury</a:t>
            </a:r>
          </a:p>
          <a:p>
            <a:pPr marR="0" lvl="0" algn="ctr" defTabSz="914400" rtl="0" eaLnBrk="1" fontAlgn="auto" latinLnBrk="0" hangingPunct="1">
              <a:lnSpc>
                <a:spcPct val="100000"/>
              </a:lnSpc>
              <a:spcBef>
                <a:spcPts val="0"/>
              </a:spcBef>
              <a:spcAft>
                <a:spcPts val="0"/>
              </a:spcAft>
              <a:buClrTx/>
              <a:buSzTx/>
              <a:tabLst/>
              <a:defRPr/>
            </a:pPr>
            <a:endParaRPr lang="en-US" sz="2400" dirty="0">
              <a:latin typeface="Arial" panose="020B0604020202020204" pitchFamily="34" charset="0"/>
              <a:cs typeface="Arial" panose="020B0604020202020204" pitchFamily="34" charset="0"/>
            </a:endParaRPr>
          </a:p>
        </p:txBody>
      </p:sp>
      <p:pic>
        <p:nvPicPr>
          <p:cNvPr id="10" name="Picture 9" descr="Table&#10;&#10;Description automatically generated">
            <a:extLst>
              <a:ext uri="{FF2B5EF4-FFF2-40B4-BE49-F238E27FC236}">
                <a16:creationId xmlns:a16="http://schemas.microsoft.com/office/drawing/2014/main" id="{CD42FA01-EB76-4224-9297-2E1A0BDCFE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9356" y="586933"/>
            <a:ext cx="3297382" cy="4267200"/>
          </a:xfrm>
          <a:prstGeom prst="rect">
            <a:avLst/>
          </a:prstGeom>
        </p:spPr>
      </p:pic>
      <p:sp>
        <p:nvSpPr>
          <p:cNvPr id="11" name="Left-Up Arrow 15">
            <a:extLst>
              <a:ext uri="{FF2B5EF4-FFF2-40B4-BE49-F238E27FC236}">
                <a16:creationId xmlns:a16="http://schemas.microsoft.com/office/drawing/2014/main" id="{782A7EC4-8846-4F23-9591-1DDC6DBB3E90}"/>
              </a:ext>
            </a:extLst>
          </p:cNvPr>
          <p:cNvSpPr/>
          <p:nvPr/>
        </p:nvSpPr>
        <p:spPr>
          <a:xfrm rot="10800000">
            <a:off x="519350" y="1037709"/>
            <a:ext cx="688082" cy="662707"/>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B951D8-3B1E-4439-A51D-3DF8903A34D6}"/>
              </a:ext>
            </a:extLst>
          </p:cNvPr>
          <p:cNvSpPr/>
          <p:nvPr/>
        </p:nvSpPr>
        <p:spPr>
          <a:xfrm>
            <a:off x="1217823" y="842880"/>
            <a:ext cx="2592177" cy="70788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Flow of information to EMS</a:t>
            </a:r>
          </a:p>
        </p:txBody>
      </p:sp>
      <p:sp>
        <p:nvSpPr>
          <p:cNvPr id="14" name="Rectangle 13">
            <a:extLst>
              <a:ext uri="{FF2B5EF4-FFF2-40B4-BE49-F238E27FC236}">
                <a16:creationId xmlns:a16="http://schemas.microsoft.com/office/drawing/2014/main" id="{EBF05EA3-5AF8-4190-9F05-AF8DFF985921}"/>
              </a:ext>
            </a:extLst>
          </p:cNvPr>
          <p:cNvSpPr/>
          <p:nvPr/>
        </p:nvSpPr>
        <p:spPr>
          <a:xfrm>
            <a:off x="370001" y="1701127"/>
            <a:ext cx="905858" cy="400110"/>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Risk</a:t>
            </a:r>
            <a:endParaRPr lang="en-US" sz="2400" b="1" dirty="0">
              <a:latin typeface="Arial" panose="020B0604020202020204" pitchFamily="34" charset="0"/>
              <a:cs typeface="Arial" panose="020B0604020202020204" pitchFamily="34" charset="0"/>
            </a:endParaRPr>
          </a:p>
        </p:txBody>
      </p:sp>
      <p:sp>
        <p:nvSpPr>
          <p:cNvPr id="15" name="Content Placeholder 3">
            <a:extLst>
              <a:ext uri="{FF2B5EF4-FFF2-40B4-BE49-F238E27FC236}">
                <a16:creationId xmlns:a16="http://schemas.microsoft.com/office/drawing/2014/main" id="{714C2516-C7F0-41C2-91D4-A58E252E5CB1}"/>
              </a:ext>
            </a:extLst>
          </p:cNvPr>
          <p:cNvSpPr txBox="1">
            <a:spLocks/>
          </p:cNvSpPr>
          <p:nvPr/>
        </p:nvSpPr>
        <p:spPr>
          <a:xfrm>
            <a:off x="609600" y="0"/>
            <a:ext cx="8534400" cy="605983"/>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200" dirty="0">
                <a:solidFill>
                  <a:srgbClr val="2C3791"/>
                </a:solidFill>
                <a:latin typeface="Arial" panose="020B0604020202020204" pitchFamily="34" charset="0"/>
                <a:cs typeface="Arial" panose="020B0604020202020204" pitchFamily="34" charset="0"/>
              </a:rPr>
              <a:t>New Guideline</a:t>
            </a:r>
          </a:p>
        </p:txBody>
      </p:sp>
    </p:spTree>
    <p:extLst>
      <p:ext uri="{BB962C8B-B14F-4D97-AF65-F5344CB8AC3E}">
        <p14:creationId xmlns:p14="http://schemas.microsoft.com/office/powerpoint/2010/main" val="3640498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imeline&#10;&#10;Description automatically generated">
            <a:extLst>
              <a:ext uri="{FF2B5EF4-FFF2-40B4-BE49-F238E27FC236}">
                <a16:creationId xmlns:a16="http://schemas.microsoft.com/office/drawing/2014/main" id="{59D8F783-43C9-4C1A-BB0D-1F208071F0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0949" y="572880"/>
            <a:ext cx="6816251" cy="3887026"/>
          </a:xfrm>
          <a:prstGeom prst="rect">
            <a:avLst/>
          </a:prstGeom>
        </p:spPr>
      </p:pic>
    </p:spTree>
    <p:extLst>
      <p:ext uri="{BB962C8B-B14F-4D97-AF65-F5344CB8AC3E}">
        <p14:creationId xmlns:p14="http://schemas.microsoft.com/office/powerpoint/2010/main" val="2434382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imeline&#10;&#10;Description automatically generated">
            <a:extLst>
              <a:ext uri="{FF2B5EF4-FFF2-40B4-BE49-F238E27FC236}">
                <a16:creationId xmlns:a16="http://schemas.microsoft.com/office/drawing/2014/main" id="{CCB5F7F0-37D6-4152-A761-113DE3354B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60738" y="590550"/>
            <a:ext cx="4622524" cy="4252722"/>
          </a:xfrm>
          <a:prstGeom prst="rect">
            <a:avLst/>
          </a:prstGeom>
        </p:spPr>
      </p:pic>
      <p:sp>
        <p:nvSpPr>
          <p:cNvPr id="19" name="Rectangle 18">
            <a:extLst>
              <a:ext uri="{FF2B5EF4-FFF2-40B4-BE49-F238E27FC236}">
                <a16:creationId xmlns:a16="http://schemas.microsoft.com/office/drawing/2014/main" id="{36BD1E62-7222-42E3-9E84-35C0E22408BB}"/>
              </a:ext>
            </a:extLst>
          </p:cNvPr>
          <p:cNvSpPr/>
          <p:nvPr/>
        </p:nvSpPr>
        <p:spPr bwMode="auto">
          <a:xfrm>
            <a:off x="2368923" y="1200150"/>
            <a:ext cx="4406153" cy="1905000"/>
          </a:xfrm>
          <a:prstGeom prst="rect">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96" charset="-128"/>
            </a:endParaRPr>
          </a:p>
        </p:txBody>
      </p:sp>
      <p:sp>
        <p:nvSpPr>
          <p:cNvPr id="6" name="Arrow: Right 5">
            <a:extLst>
              <a:ext uri="{FF2B5EF4-FFF2-40B4-BE49-F238E27FC236}">
                <a16:creationId xmlns:a16="http://schemas.microsoft.com/office/drawing/2014/main" id="{4AD41645-938D-41FF-BDDE-28161979A6DC}"/>
              </a:ext>
            </a:extLst>
          </p:cNvPr>
          <p:cNvSpPr/>
          <p:nvPr/>
        </p:nvSpPr>
        <p:spPr bwMode="auto">
          <a:xfrm>
            <a:off x="1723802" y="4095750"/>
            <a:ext cx="645121" cy="29670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96" charset="-128"/>
            </a:endParaRPr>
          </a:p>
        </p:txBody>
      </p:sp>
    </p:spTree>
    <p:extLst>
      <p:ext uri="{BB962C8B-B14F-4D97-AF65-F5344CB8AC3E}">
        <p14:creationId xmlns:p14="http://schemas.microsoft.com/office/powerpoint/2010/main" val="241197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368616-86A7-4607-BB2D-964F00433CF8}"/>
              </a:ext>
            </a:extLst>
          </p:cNvPr>
          <p:cNvSpPr txBox="1"/>
          <p:nvPr/>
        </p:nvSpPr>
        <p:spPr>
          <a:xfrm>
            <a:off x="533400" y="1663809"/>
            <a:ext cx="2743200" cy="1815882"/>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Age-related changes to vital signs have been added</a:t>
            </a:r>
          </a:p>
        </p:txBody>
      </p:sp>
      <p:pic>
        <p:nvPicPr>
          <p:cNvPr id="5" name="Picture 4" descr="A group of people posing for a photo&#10;&#10;Description automatically generated">
            <a:extLst>
              <a:ext uri="{FF2B5EF4-FFF2-40B4-BE49-F238E27FC236}">
                <a16:creationId xmlns:a16="http://schemas.microsoft.com/office/drawing/2014/main" id="{5217A28B-4110-483B-9D06-D3A81CAAA6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8575" y="1123950"/>
            <a:ext cx="4772025" cy="3181350"/>
          </a:xfrm>
          <a:prstGeom prst="rect">
            <a:avLst/>
          </a:prstGeom>
        </p:spPr>
      </p:pic>
      <p:sp>
        <p:nvSpPr>
          <p:cNvPr id="12" name="TextBox 11">
            <a:extLst>
              <a:ext uri="{FF2B5EF4-FFF2-40B4-BE49-F238E27FC236}">
                <a16:creationId xmlns:a16="http://schemas.microsoft.com/office/drawing/2014/main" id="{2CF60017-3612-4FDD-92F8-F0C43284ED99}"/>
              </a:ext>
            </a:extLst>
          </p:cNvPr>
          <p:cNvSpPr txBox="1"/>
          <p:nvPr/>
        </p:nvSpPr>
        <p:spPr>
          <a:xfrm>
            <a:off x="6904684" y="4121462"/>
            <a:ext cx="1705916"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3379374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imeline&#10;&#10;Description automatically generated">
            <a:extLst>
              <a:ext uri="{FF2B5EF4-FFF2-40B4-BE49-F238E27FC236}">
                <a16:creationId xmlns:a16="http://schemas.microsoft.com/office/drawing/2014/main" id="{E30F841E-69E9-458F-842F-1DE0B51082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16625" y="592229"/>
            <a:ext cx="4710751" cy="4267200"/>
          </a:xfrm>
          <a:prstGeom prst="rect">
            <a:avLst/>
          </a:prstGeom>
        </p:spPr>
      </p:pic>
      <p:sp>
        <p:nvSpPr>
          <p:cNvPr id="19" name="Rectangle 18">
            <a:extLst>
              <a:ext uri="{FF2B5EF4-FFF2-40B4-BE49-F238E27FC236}">
                <a16:creationId xmlns:a16="http://schemas.microsoft.com/office/drawing/2014/main" id="{36BD1E62-7222-42E3-9E84-35C0E22408BB}"/>
              </a:ext>
            </a:extLst>
          </p:cNvPr>
          <p:cNvSpPr/>
          <p:nvPr/>
        </p:nvSpPr>
        <p:spPr bwMode="auto">
          <a:xfrm>
            <a:off x="2372082" y="1494753"/>
            <a:ext cx="3676650" cy="250292"/>
          </a:xfrm>
          <a:prstGeom prst="rect">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pitchFamily="-96" charset="-128"/>
              <a:cs typeface="+mn-cs"/>
            </a:endParaRPr>
          </a:p>
        </p:txBody>
      </p:sp>
      <p:sp>
        <p:nvSpPr>
          <p:cNvPr id="12" name="Rectangle 11">
            <a:extLst>
              <a:ext uri="{FF2B5EF4-FFF2-40B4-BE49-F238E27FC236}">
                <a16:creationId xmlns:a16="http://schemas.microsoft.com/office/drawing/2014/main" id="{AC2A7754-EFC3-4794-93B7-4F94E551CB18}"/>
              </a:ext>
            </a:extLst>
          </p:cNvPr>
          <p:cNvSpPr/>
          <p:nvPr/>
        </p:nvSpPr>
        <p:spPr bwMode="auto">
          <a:xfrm>
            <a:off x="2358634" y="2560543"/>
            <a:ext cx="3676650" cy="429164"/>
          </a:xfrm>
          <a:prstGeom prst="rect">
            <a:avLst/>
          </a:prstGeom>
          <a:solidFill>
            <a:srgbClr val="FFFF00">
              <a:alpha val="20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pitchFamily="-96" charset="-128"/>
              <a:cs typeface="+mn-cs"/>
            </a:endParaRPr>
          </a:p>
        </p:txBody>
      </p:sp>
      <p:sp>
        <p:nvSpPr>
          <p:cNvPr id="11" name="Arrow: Right 10">
            <a:extLst>
              <a:ext uri="{FF2B5EF4-FFF2-40B4-BE49-F238E27FC236}">
                <a16:creationId xmlns:a16="http://schemas.microsoft.com/office/drawing/2014/main" id="{A490AFB1-28F8-417D-8E3E-1C204F8049AE}"/>
              </a:ext>
            </a:extLst>
          </p:cNvPr>
          <p:cNvSpPr/>
          <p:nvPr/>
        </p:nvSpPr>
        <p:spPr bwMode="auto">
          <a:xfrm>
            <a:off x="1731442" y="3604530"/>
            <a:ext cx="672016" cy="296701"/>
          </a:xfrm>
          <a:prstGeom prst="rightArrow">
            <a:avLst>
              <a:gd name="adj1" fmla="val 50000"/>
              <a:gd name="adj2" fmla="val 50000"/>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pitchFamily="-96" charset="-128"/>
              <a:cs typeface="+mn-cs"/>
            </a:endParaRPr>
          </a:p>
        </p:txBody>
      </p:sp>
      <p:sp>
        <p:nvSpPr>
          <p:cNvPr id="13" name="Arrow: Right 12">
            <a:extLst>
              <a:ext uri="{FF2B5EF4-FFF2-40B4-BE49-F238E27FC236}">
                <a16:creationId xmlns:a16="http://schemas.microsoft.com/office/drawing/2014/main" id="{03FA1ACD-0245-4417-8C36-76376D1A5F9F}"/>
              </a:ext>
            </a:extLst>
          </p:cNvPr>
          <p:cNvSpPr/>
          <p:nvPr/>
        </p:nvSpPr>
        <p:spPr bwMode="auto">
          <a:xfrm>
            <a:off x="1758337" y="4475317"/>
            <a:ext cx="645121" cy="29670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pitchFamily="-96" charset="-128"/>
              <a:cs typeface="+mn-cs"/>
            </a:endParaRPr>
          </a:p>
        </p:txBody>
      </p:sp>
      <p:sp>
        <p:nvSpPr>
          <p:cNvPr id="15" name="Arrow: Right 14">
            <a:extLst>
              <a:ext uri="{FF2B5EF4-FFF2-40B4-BE49-F238E27FC236}">
                <a16:creationId xmlns:a16="http://schemas.microsoft.com/office/drawing/2014/main" id="{E2897F30-1584-46F1-8E70-691807AAEEA9}"/>
              </a:ext>
            </a:extLst>
          </p:cNvPr>
          <p:cNvSpPr/>
          <p:nvPr/>
        </p:nvSpPr>
        <p:spPr bwMode="auto">
          <a:xfrm>
            <a:off x="1758337" y="2086113"/>
            <a:ext cx="645121" cy="29670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pitchFamily="-96" charset="-128"/>
              <a:cs typeface="+mn-cs"/>
            </a:endParaRPr>
          </a:p>
        </p:txBody>
      </p:sp>
      <p:sp>
        <p:nvSpPr>
          <p:cNvPr id="16" name="Arrow: Right 15">
            <a:extLst>
              <a:ext uri="{FF2B5EF4-FFF2-40B4-BE49-F238E27FC236}">
                <a16:creationId xmlns:a16="http://schemas.microsoft.com/office/drawing/2014/main" id="{2388DA0C-0584-4700-AB2C-66E6746C92F3}"/>
              </a:ext>
            </a:extLst>
          </p:cNvPr>
          <p:cNvSpPr/>
          <p:nvPr/>
        </p:nvSpPr>
        <p:spPr bwMode="auto">
          <a:xfrm>
            <a:off x="1751614" y="1926134"/>
            <a:ext cx="651844" cy="29670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ＭＳ Ｐゴシック" pitchFamily="-96" charset="-128"/>
              <a:cs typeface="+mn-cs"/>
            </a:endParaRPr>
          </a:p>
        </p:txBody>
      </p:sp>
    </p:spTree>
    <p:extLst>
      <p:ext uri="{BB962C8B-B14F-4D97-AF65-F5344CB8AC3E}">
        <p14:creationId xmlns:p14="http://schemas.microsoft.com/office/powerpoint/2010/main" val="248362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1" presetClass="exit"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1" presetClass="exit"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2" grpId="0" animBg="1"/>
      <p:bldP spid="11" grpId="0" animBg="1"/>
      <p:bldP spid="11" grpId="1" animBg="1"/>
      <p:bldP spid="13" grpId="0" animBg="1"/>
      <p:bldP spid="13" grpId="1" animBg="1"/>
      <p:bldP spid="15" grpId="0" animBg="1"/>
      <p:bldP spid="15" grpId="1" animBg="1"/>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6965992D-4255-46C0-97E1-FD3C805BC3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9700" y="668914"/>
            <a:ext cx="6324600" cy="3805672"/>
          </a:xfrm>
          <a:prstGeom prst="rect">
            <a:avLst/>
          </a:prstGeom>
        </p:spPr>
      </p:pic>
    </p:spTree>
    <p:extLst>
      <p:ext uri="{BB962C8B-B14F-4D97-AF65-F5344CB8AC3E}">
        <p14:creationId xmlns:p14="http://schemas.microsoft.com/office/powerpoint/2010/main" val="3374127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B5A5CACD-BB9A-4AB6-B7E7-D737EA1438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71700" y="591833"/>
            <a:ext cx="4800601" cy="4322012"/>
          </a:xfrm>
          <a:prstGeom prst="rect">
            <a:avLst/>
          </a:prstGeom>
        </p:spPr>
      </p:pic>
      <p:sp>
        <p:nvSpPr>
          <p:cNvPr id="13" name="Arrow: Right 12">
            <a:extLst>
              <a:ext uri="{FF2B5EF4-FFF2-40B4-BE49-F238E27FC236}">
                <a16:creationId xmlns:a16="http://schemas.microsoft.com/office/drawing/2014/main" id="{9ED7D69B-B5C7-437C-AA45-8675AECA7F51}"/>
              </a:ext>
            </a:extLst>
          </p:cNvPr>
          <p:cNvSpPr/>
          <p:nvPr/>
        </p:nvSpPr>
        <p:spPr bwMode="auto">
          <a:xfrm>
            <a:off x="1905000" y="2820319"/>
            <a:ext cx="645121" cy="29670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96" charset="-128"/>
            </a:endParaRPr>
          </a:p>
        </p:txBody>
      </p:sp>
      <p:sp>
        <p:nvSpPr>
          <p:cNvPr id="16" name="Rectangle 15">
            <a:extLst>
              <a:ext uri="{FF2B5EF4-FFF2-40B4-BE49-F238E27FC236}">
                <a16:creationId xmlns:a16="http://schemas.microsoft.com/office/drawing/2014/main" id="{920224F7-E46F-41BB-A0C2-351AE23053A8}"/>
              </a:ext>
            </a:extLst>
          </p:cNvPr>
          <p:cNvSpPr/>
          <p:nvPr/>
        </p:nvSpPr>
        <p:spPr bwMode="auto">
          <a:xfrm>
            <a:off x="2362201" y="3476957"/>
            <a:ext cx="4419600" cy="399048"/>
          </a:xfrm>
          <a:prstGeom prst="rect">
            <a:avLst/>
          </a:prstGeom>
          <a:solidFill>
            <a:srgbClr val="FFC000">
              <a:alpha val="20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96" charset="-128"/>
            </a:endParaRPr>
          </a:p>
        </p:txBody>
      </p:sp>
      <p:sp>
        <p:nvSpPr>
          <p:cNvPr id="18" name="Rectangle 17">
            <a:extLst>
              <a:ext uri="{FF2B5EF4-FFF2-40B4-BE49-F238E27FC236}">
                <a16:creationId xmlns:a16="http://schemas.microsoft.com/office/drawing/2014/main" id="{6A8E8054-8539-4E6C-A556-1F825D50B9BF}"/>
              </a:ext>
            </a:extLst>
          </p:cNvPr>
          <p:cNvSpPr/>
          <p:nvPr/>
        </p:nvSpPr>
        <p:spPr bwMode="auto">
          <a:xfrm>
            <a:off x="2362200" y="4266198"/>
            <a:ext cx="4419600" cy="257454"/>
          </a:xfrm>
          <a:prstGeom prst="rect">
            <a:avLst/>
          </a:prstGeom>
          <a:solidFill>
            <a:srgbClr val="FFC000">
              <a:alpha val="20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96" charset="-128"/>
            </a:endParaRPr>
          </a:p>
        </p:txBody>
      </p:sp>
      <p:sp>
        <p:nvSpPr>
          <p:cNvPr id="19" name="Rectangle 18">
            <a:extLst>
              <a:ext uri="{FF2B5EF4-FFF2-40B4-BE49-F238E27FC236}">
                <a16:creationId xmlns:a16="http://schemas.microsoft.com/office/drawing/2014/main" id="{0679A51D-A2F3-408C-AA13-67A1180B3D8B}"/>
              </a:ext>
            </a:extLst>
          </p:cNvPr>
          <p:cNvSpPr/>
          <p:nvPr/>
        </p:nvSpPr>
        <p:spPr bwMode="auto">
          <a:xfrm>
            <a:off x="2362200" y="3867150"/>
            <a:ext cx="4419600" cy="399047"/>
          </a:xfrm>
          <a:prstGeom prst="rect">
            <a:avLst/>
          </a:prstGeom>
          <a:solidFill>
            <a:srgbClr val="FFC000">
              <a:alpha val="20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96" charset="-128"/>
            </a:endParaRPr>
          </a:p>
        </p:txBody>
      </p:sp>
      <p:sp>
        <p:nvSpPr>
          <p:cNvPr id="10" name="Rectangle 9">
            <a:extLst>
              <a:ext uri="{FF2B5EF4-FFF2-40B4-BE49-F238E27FC236}">
                <a16:creationId xmlns:a16="http://schemas.microsoft.com/office/drawing/2014/main" id="{0CE3084C-5837-4452-8654-9847A9A12080}"/>
              </a:ext>
            </a:extLst>
          </p:cNvPr>
          <p:cNvSpPr/>
          <p:nvPr/>
        </p:nvSpPr>
        <p:spPr bwMode="auto">
          <a:xfrm>
            <a:off x="2362200" y="1543692"/>
            <a:ext cx="4419600" cy="914400"/>
          </a:xfrm>
          <a:prstGeom prst="rect">
            <a:avLst/>
          </a:prstGeom>
          <a:solidFill>
            <a:srgbClr val="FFC000">
              <a:alpha val="20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96" charset="-128"/>
            </a:endParaRPr>
          </a:p>
        </p:txBody>
      </p:sp>
      <p:sp>
        <p:nvSpPr>
          <p:cNvPr id="2" name="TextBox 1">
            <a:extLst>
              <a:ext uri="{FF2B5EF4-FFF2-40B4-BE49-F238E27FC236}">
                <a16:creationId xmlns:a16="http://schemas.microsoft.com/office/drawing/2014/main" id="{178B3652-4CCD-4C5A-AF59-16A47351274D}"/>
              </a:ext>
            </a:extLst>
          </p:cNvPr>
          <p:cNvSpPr txBox="1"/>
          <p:nvPr/>
        </p:nvSpPr>
        <p:spPr>
          <a:xfrm>
            <a:off x="7054158" y="1602254"/>
            <a:ext cx="1850428"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Extrication relates to entrapment, not simple confinement</a:t>
            </a:r>
          </a:p>
        </p:txBody>
      </p:sp>
    </p:spTree>
    <p:extLst>
      <p:ext uri="{BB962C8B-B14F-4D97-AF65-F5344CB8AC3E}">
        <p14:creationId xmlns:p14="http://schemas.microsoft.com/office/powerpoint/2010/main" val="388687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6" grpId="0" animBg="1"/>
      <p:bldP spid="16" grpId="1" animBg="1"/>
      <p:bldP spid="18" grpId="0" animBg="1"/>
      <p:bldP spid="19" grpId="0" animBg="1"/>
      <p:bldP spid="19" grpId="1" animBg="1"/>
      <p:bldP spid="10" grpId="0" animBg="1"/>
      <p:bldP spid="10" grpId="1" animBg="1"/>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10;&#10;Description automatically generated">
            <a:extLst>
              <a:ext uri="{FF2B5EF4-FFF2-40B4-BE49-F238E27FC236}">
                <a16:creationId xmlns:a16="http://schemas.microsoft.com/office/drawing/2014/main" id="{2A790DE8-67E1-475C-B8D6-866B242A4D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0602" y="602728"/>
            <a:ext cx="4782797" cy="4289073"/>
          </a:xfrm>
          <a:prstGeom prst="rect">
            <a:avLst/>
          </a:prstGeom>
        </p:spPr>
      </p:pic>
      <p:sp>
        <p:nvSpPr>
          <p:cNvPr id="10" name="Arrow: Right 9">
            <a:extLst>
              <a:ext uri="{FF2B5EF4-FFF2-40B4-BE49-F238E27FC236}">
                <a16:creationId xmlns:a16="http://schemas.microsoft.com/office/drawing/2014/main" id="{0AD1E478-D2D9-45ED-B566-D0A82B8A9AFC}"/>
              </a:ext>
            </a:extLst>
          </p:cNvPr>
          <p:cNvSpPr/>
          <p:nvPr/>
        </p:nvSpPr>
        <p:spPr bwMode="auto">
          <a:xfrm>
            <a:off x="1784113" y="1625430"/>
            <a:ext cx="645121" cy="29670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dirty="0">
              <a:latin typeface="Arial" charset="0"/>
              <a:ea typeface="ＭＳ Ｐゴシック" pitchFamily="-96" charset="-128"/>
            </a:endParaRPr>
          </a:p>
        </p:txBody>
      </p:sp>
      <p:sp>
        <p:nvSpPr>
          <p:cNvPr id="11" name="Arrow: Right 10">
            <a:extLst>
              <a:ext uri="{FF2B5EF4-FFF2-40B4-BE49-F238E27FC236}">
                <a16:creationId xmlns:a16="http://schemas.microsoft.com/office/drawing/2014/main" id="{E26E22D9-E84B-45D7-9A4A-7600944CBCB4}"/>
              </a:ext>
            </a:extLst>
          </p:cNvPr>
          <p:cNvSpPr/>
          <p:nvPr/>
        </p:nvSpPr>
        <p:spPr bwMode="auto">
          <a:xfrm>
            <a:off x="1784111" y="2450563"/>
            <a:ext cx="645121" cy="29670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96" charset="-128"/>
            </a:endParaRPr>
          </a:p>
        </p:txBody>
      </p:sp>
      <p:sp>
        <p:nvSpPr>
          <p:cNvPr id="12" name="Arrow: Right 11">
            <a:extLst>
              <a:ext uri="{FF2B5EF4-FFF2-40B4-BE49-F238E27FC236}">
                <a16:creationId xmlns:a16="http://schemas.microsoft.com/office/drawing/2014/main" id="{6008E2E6-FFA7-4707-8FFB-14FD153E1FF9}"/>
              </a:ext>
            </a:extLst>
          </p:cNvPr>
          <p:cNvSpPr/>
          <p:nvPr/>
        </p:nvSpPr>
        <p:spPr bwMode="auto">
          <a:xfrm>
            <a:off x="1784112" y="2751303"/>
            <a:ext cx="645121" cy="296701"/>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96" charset="-128"/>
            </a:endParaRPr>
          </a:p>
        </p:txBody>
      </p:sp>
      <p:sp>
        <p:nvSpPr>
          <p:cNvPr id="13" name="Rectangle 12">
            <a:extLst>
              <a:ext uri="{FF2B5EF4-FFF2-40B4-BE49-F238E27FC236}">
                <a16:creationId xmlns:a16="http://schemas.microsoft.com/office/drawing/2014/main" id="{A192853A-4B1E-4C8C-95FB-59DCD642740E}"/>
              </a:ext>
            </a:extLst>
          </p:cNvPr>
          <p:cNvSpPr/>
          <p:nvPr/>
        </p:nvSpPr>
        <p:spPr bwMode="auto">
          <a:xfrm>
            <a:off x="2429232" y="2153862"/>
            <a:ext cx="1594020" cy="296701"/>
          </a:xfrm>
          <a:prstGeom prst="rect">
            <a:avLst/>
          </a:prstGeom>
          <a:solidFill>
            <a:srgbClr val="FFC000">
              <a:alpha val="20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Arial" charset="0"/>
              <a:ea typeface="ＭＳ Ｐゴシック" pitchFamily="-96" charset="-128"/>
            </a:endParaRPr>
          </a:p>
        </p:txBody>
      </p:sp>
    </p:spTree>
    <p:extLst>
      <p:ext uri="{BB962C8B-B14F-4D97-AF65-F5344CB8AC3E}">
        <p14:creationId xmlns:p14="http://schemas.microsoft.com/office/powerpoint/2010/main" val="8377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082507-3783-4584-A1F8-8D5DC4CDECDD}"/>
              </a:ext>
            </a:extLst>
          </p:cNvPr>
          <p:cNvSpPr>
            <a:spLocks noGrp="1"/>
          </p:cNvSpPr>
          <p:nvPr>
            <p:ph type="body" sz="quarter" idx="11"/>
          </p:nvPr>
        </p:nvSpPr>
        <p:spPr>
          <a:xfrm>
            <a:off x="228600" y="949601"/>
            <a:ext cx="8686800" cy="3244298"/>
          </a:xfrm>
        </p:spPr>
        <p:txBody>
          <a:bodyPr/>
          <a:lstStyle/>
          <a:p>
            <a:pPr marL="342900" indent="-3429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Appreciate and understand the context</a:t>
            </a:r>
          </a:p>
          <a:p>
            <a:pPr marL="342900" indent="-3429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Know your local and regional trauma resources</a:t>
            </a:r>
          </a:p>
          <a:p>
            <a:pPr marL="342900" indent="-3429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Encourage adoption by local and state EMS agencies</a:t>
            </a:r>
          </a:p>
          <a:p>
            <a:pPr marL="342900" indent="-3429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Sustain education and training</a:t>
            </a:r>
          </a:p>
          <a:p>
            <a:pPr marL="342900" indent="-3429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Track use and outcomes through performance improvement</a:t>
            </a:r>
          </a:p>
          <a:p>
            <a:endParaRPr lang="en-US" dirty="0"/>
          </a:p>
        </p:txBody>
      </p:sp>
      <p:sp>
        <p:nvSpPr>
          <p:cNvPr id="5" name="Content Placeholder 3">
            <a:extLst>
              <a:ext uri="{FF2B5EF4-FFF2-40B4-BE49-F238E27FC236}">
                <a16:creationId xmlns:a16="http://schemas.microsoft.com/office/drawing/2014/main" id="{223DAFE4-5ED4-4DAB-9DF0-C9B0A8C4000C}"/>
              </a:ext>
            </a:extLst>
          </p:cNvPr>
          <p:cNvSpPr txBox="1">
            <a:spLocks/>
          </p:cNvSpPr>
          <p:nvPr/>
        </p:nvSpPr>
        <p:spPr>
          <a:xfrm>
            <a:off x="609600" y="0"/>
            <a:ext cx="8534400" cy="605983"/>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200" dirty="0">
                <a:solidFill>
                  <a:srgbClr val="2C3791"/>
                </a:solidFill>
                <a:latin typeface="Arial" panose="020B0604020202020204" pitchFamily="34" charset="0"/>
                <a:cs typeface="Arial" panose="020B0604020202020204" pitchFamily="34" charset="0"/>
              </a:rPr>
              <a:t>Applying the Guideline</a:t>
            </a:r>
          </a:p>
        </p:txBody>
      </p:sp>
    </p:spTree>
    <p:extLst>
      <p:ext uri="{BB962C8B-B14F-4D97-AF65-F5344CB8AC3E}">
        <p14:creationId xmlns:p14="http://schemas.microsoft.com/office/powerpoint/2010/main" val="310244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EB2FDB-07A7-43F7-9503-9241F05E3130}"/>
              </a:ext>
            </a:extLst>
          </p:cNvPr>
          <p:cNvSpPr>
            <a:spLocks noGrp="1"/>
          </p:cNvSpPr>
          <p:nvPr>
            <p:ph type="body" sz="quarter" idx="11"/>
          </p:nvPr>
        </p:nvSpPr>
        <p:spPr/>
        <p:txBody>
          <a:bodyPr/>
          <a:lstStyle/>
          <a:p>
            <a:pPr algn="ctr"/>
            <a:r>
              <a:rPr lang="en-US" dirty="0">
                <a:solidFill>
                  <a:srgbClr val="00B050"/>
                </a:solidFill>
                <a:latin typeface="Arial" panose="020B0604020202020204" pitchFamily="34" charset="0"/>
                <a:cs typeface="Arial" panose="020B0604020202020204" pitchFamily="34" charset="0"/>
              </a:rPr>
              <a:t>Educator: insert graphic or info on your </a:t>
            </a:r>
          </a:p>
          <a:p>
            <a:pPr algn="ctr"/>
            <a:r>
              <a:rPr lang="en-US" dirty="0">
                <a:solidFill>
                  <a:srgbClr val="00B050"/>
                </a:solidFill>
                <a:latin typeface="Arial" panose="020B0604020202020204" pitchFamily="34" charset="0"/>
                <a:cs typeface="Arial" panose="020B0604020202020204" pitchFamily="34" charset="0"/>
              </a:rPr>
              <a:t>local/state/regional trauma system</a:t>
            </a:r>
          </a:p>
        </p:txBody>
      </p:sp>
      <p:sp>
        <p:nvSpPr>
          <p:cNvPr id="3" name="Content Placeholder 3">
            <a:extLst>
              <a:ext uri="{FF2B5EF4-FFF2-40B4-BE49-F238E27FC236}">
                <a16:creationId xmlns:a16="http://schemas.microsoft.com/office/drawing/2014/main" id="{C4C6ADF0-0F52-40D3-964E-FC1EF1E07BCF}"/>
              </a:ext>
            </a:extLst>
          </p:cNvPr>
          <p:cNvSpPr txBox="1">
            <a:spLocks/>
          </p:cNvSpPr>
          <p:nvPr/>
        </p:nvSpPr>
        <p:spPr>
          <a:xfrm>
            <a:off x="609600" y="0"/>
            <a:ext cx="8534400" cy="605983"/>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200" dirty="0">
                <a:solidFill>
                  <a:srgbClr val="2C3791"/>
                </a:solidFill>
                <a:latin typeface="Arial" panose="020B0604020202020204" pitchFamily="34" charset="0"/>
                <a:cs typeface="Arial" panose="020B0604020202020204" pitchFamily="34" charset="0"/>
              </a:rPr>
              <a:t>Encourage Adoption</a:t>
            </a:r>
          </a:p>
        </p:txBody>
      </p:sp>
    </p:spTree>
    <p:extLst>
      <p:ext uri="{BB962C8B-B14F-4D97-AF65-F5344CB8AC3E}">
        <p14:creationId xmlns:p14="http://schemas.microsoft.com/office/powerpoint/2010/main" val="1921277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subTitle" idx="4294967295"/>
          </p:nvPr>
        </p:nvSpPr>
        <p:spPr>
          <a:xfrm>
            <a:off x="2590800" y="1428750"/>
            <a:ext cx="4800600" cy="1676400"/>
          </a:xfrm>
        </p:spPr>
        <p:txBody>
          <a:bodyPr>
            <a:normAutofit lnSpcReduction="10000"/>
          </a:bodyPr>
          <a:lstStyle/>
          <a:p>
            <a:pPr marL="0" indent="0" algn="ctr" eaLnBrk="1" hangingPunct="1">
              <a:buNone/>
              <a:defRPr/>
            </a:pPr>
            <a:r>
              <a:rPr lang="en-GB" dirty="0">
                <a:solidFill>
                  <a:srgbClr val="283178"/>
                </a:solidFill>
                <a:latin typeface="Arial" panose="020B0604020202020204" pitchFamily="34" charset="0"/>
                <a:cs typeface="Arial" panose="020B0604020202020204" pitchFamily="34" charset="0"/>
              </a:rPr>
              <a:t>Presenter Name</a:t>
            </a:r>
          </a:p>
          <a:p>
            <a:pPr marL="0" indent="0" algn="ctr" eaLnBrk="1" hangingPunct="1">
              <a:buNone/>
              <a:defRPr/>
            </a:pPr>
            <a:r>
              <a:rPr lang="en-GB" dirty="0">
                <a:solidFill>
                  <a:srgbClr val="283178"/>
                </a:solidFill>
                <a:latin typeface="Arial" panose="020B0604020202020204" pitchFamily="34" charset="0"/>
                <a:cs typeface="Arial" panose="020B0604020202020204" pitchFamily="34" charset="0"/>
              </a:rPr>
              <a:t>Credentials</a:t>
            </a:r>
          </a:p>
          <a:p>
            <a:pPr marL="0" indent="0" algn="ctr" eaLnBrk="1" hangingPunct="1">
              <a:buNone/>
              <a:defRPr/>
            </a:pPr>
            <a:r>
              <a:rPr lang="en-GB" dirty="0">
                <a:solidFill>
                  <a:srgbClr val="283178"/>
                </a:solidFill>
                <a:latin typeface="Arial" panose="020B0604020202020204" pitchFamily="34" charset="0"/>
                <a:cs typeface="Arial" panose="020B0604020202020204" pitchFamily="34" charset="0"/>
              </a:rPr>
              <a:t>Affiliation</a:t>
            </a:r>
          </a:p>
        </p:txBody>
      </p:sp>
    </p:spTree>
    <p:extLst>
      <p:ext uri="{BB962C8B-B14F-4D97-AF65-F5344CB8AC3E}">
        <p14:creationId xmlns:p14="http://schemas.microsoft.com/office/powerpoint/2010/main" val="383094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53BE50B-CC12-40FA-B3AE-886CBAD775C8}"/>
              </a:ext>
            </a:extLst>
          </p:cNvPr>
          <p:cNvSpPr>
            <a:spLocks noGrp="1"/>
          </p:cNvSpPr>
          <p:nvPr>
            <p:ph type="body" sz="quarter" idx="11"/>
          </p:nvPr>
        </p:nvSpPr>
        <p:spPr/>
        <p:txBody>
          <a:bodyPr/>
          <a:lstStyle/>
          <a:p>
            <a:pPr algn="ctr"/>
            <a:r>
              <a:rPr lang="en-US" dirty="0">
                <a:solidFill>
                  <a:srgbClr val="00B050"/>
                </a:solidFill>
                <a:latin typeface="Arial" panose="020B0604020202020204" pitchFamily="34" charset="0"/>
                <a:cs typeface="Arial" panose="020B0604020202020204" pitchFamily="34" charset="0"/>
              </a:rPr>
              <a:t>Educator: insert map of local or regional trauma centers</a:t>
            </a:r>
          </a:p>
        </p:txBody>
      </p:sp>
      <p:sp>
        <p:nvSpPr>
          <p:cNvPr id="5" name="Content Placeholder 3">
            <a:extLst>
              <a:ext uri="{FF2B5EF4-FFF2-40B4-BE49-F238E27FC236}">
                <a16:creationId xmlns:a16="http://schemas.microsoft.com/office/drawing/2014/main" id="{C2852120-0DA2-48EC-8563-2E9AFB0C2378}"/>
              </a:ext>
            </a:extLst>
          </p:cNvPr>
          <p:cNvSpPr txBox="1">
            <a:spLocks/>
          </p:cNvSpPr>
          <p:nvPr/>
        </p:nvSpPr>
        <p:spPr>
          <a:xfrm>
            <a:off x="609600" y="0"/>
            <a:ext cx="8534400" cy="605983"/>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200" dirty="0">
                <a:solidFill>
                  <a:srgbClr val="2C3791"/>
                </a:solidFill>
                <a:latin typeface="Arial" panose="020B0604020202020204" pitchFamily="34" charset="0"/>
                <a:cs typeface="Arial" panose="020B0604020202020204" pitchFamily="34" charset="0"/>
              </a:rPr>
              <a:t>Local &amp; Regional Resources</a:t>
            </a:r>
          </a:p>
        </p:txBody>
      </p:sp>
    </p:spTree>
    <p:extLst>
      <p:ext uri="{BB962C8B-B14F-4D97-AF65-F5344CB8AC3E}">
        <p14:creationId xmlns:p14="http://schemas.microsoft.com/office/powerpoint/2010/main" val="764354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outdoor, car, road&#10;&#10;Description automatically generated">
            <a:extLst>
              <a:ext uri="{FF2B5EF4-FFF2-40B4-BE49-F238E27FC236}">
                <a16:creationId xmlns:a16="http://schemas.microsoft.com/office/drawing/2014/main" id="{C7F1DDB0-4F87-433C-BB4A-EA30DF9D01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1276350"/>
            <a:ext cx="5153025" cy="3435350"/>
          </a:xfrm>
          <a:prstGeom prst="rect">
            <a:avLst/>
          </a:prstGeom>
        </p:spPr>
      </p:pic>
      <p:sp>
        <p:nvSpPr>
          <p:cNvPr id="7" name="TextBox 6">
            <a:extLst>
              <a:ext uri="{FF2B5EF4-FFF2-40B4-BE49-F238E27FC236}">
                <a16:creationId xmlns:a16="http://schemas.microsoft.com/office/drawing/2014/main" id="{B388F0AF-977A-48DB-A0AD-10749E9749FD}"/>
              </a:ext>
            </a:extLst>
          </p:cNvPr>
          <p:cNvSpPr txBox="1"/>
          <p:nvPr/>
        </p:nvSpPr>
        <p:spPr>
          <a:xfrm>
            <a:off x="5317006" y="4552950"/>
            <a:ext cx="1705916"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Getty Images. Used with permission</a:t>
            </a:r>
          </a:p>
        </p:txBody>
      </p:sp>
      <p:sp>
        <p:nvSpPr>
          <p:cNvPr id="5" name="Content Placeholder 3">
            <a:extLst>
              <a:ext uri="{FF2B5EF4-FFF2-40B4-BE49-F238E27FC236}">
                <a16:creationId xmlns:a16="http://schemas.microsoft.com/office/drawing/2014/main" id="{BC370F1E-E22E-4713-A78B-4E5EF32BEC3D}"/>
              </a:ext>
            </a:extLst>
          </p:cNvPr>
          <p:cNvSpPr txBox="1">
            <a:spLocks/>
          </p:cNvSpPr>
          <p:nvPr/>
        </p:nvSpPr>
        <p:spPr>
          <a:xfrm>
            <a:off x="609600" y="0"/>
            <a:ext cx="8534400" cy="605983"/>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200" dirty="0">
                <a:solidFill>
                  <a:srgbClr val="2C3791"/>
                </a:solidFill>
                <a:latin typeface="Arial" panose="020B0604020202020204" pitchFamily="34" charset="0"/>
                <a:cs typeface="Arial" panose="020B0604020202020204" pitchFamily="34" charset="0"/>
              </a:rPr>
              <a:t>Transport According to Local Protocol</a:t>
            </a:r>
          </a:p>
        </p:txBody>
      </p:sp>
    </p:spTree>
    <p:extLst>
      <p:ext uri="{BB962C8B-B14F-4D97-AF65-F5344CB8AC3E}">
        <p14:creationId xmlns:p14="http://schemas.microsoft.com/office/powerpoint/2010/main" val="3836350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432EE5-6B7B-4ADD-9616-A6797C7F2736}"/>
              </a:ext>
            </a:extLst>
          </p:cNvPr>
          <p:cNvSpPr>
            <a:spLocks noGrp="1"/>
          </p:cNvSpPr>
          <p:nvPr>
            <p:ph type="body" sz="quarter" idx="11"/>
          </p:nvPr>
        </p:nvSpPr>
        <p:spPr/>
        <p:txBody>
          <a:bodyPr/>
          <a:lstStyle/>
          <a:p>
            <a:pPr algn="ctr">
              <a:lnSpc>
                <a:spcPct val="150000"/>
              </a:lnSpc>
            </a:pPr>
            <a:r>
              <a:rPr lang="en-US" dirty="0">
                <a:solidFill>
                  <a:srgbClr val="00B050"/>
                </a:solidFill>
                <a:latin typeface="Arial" panose="020B0604020202020204" pitchFamily="34" charset="0"/>
                <a:cs typeface="Arial" panose="020B0604020202020204" pitchFamily="34" charset="0"/>
              </a:rPr>
              <a:t>Educator: insert map of local ALS intercepting agencies &amp;/or air assets.</a:t>
            </a:r>
          </a:p>
          <a:p>
            <a:pPr algn="ctr">
              <a:lnSpc>
                <a:spcPct val="150000"/>
              </a:lnSpc>
            </a:pPr>
            <a:r>
              <a:rPr lang="en-US" dirty="0">
                <a:solidFill>
                  <a:srgbClr val="00B050"/>
                </a:solidFill>
                <a:latin typeface="Arial" panose="020B0604020202020204" pitchFamily="34" charset="0"/>
                <a:cs typeface="Arial" panose="020B0604020202020204" pitchFamily="34" charset="0"/>
              </a:rPr>
              <a:t>May also show local protocols on using those, or other, assets.</a:t>
            </a:r>
          </a:p>
        </p:txBody>
      </p:sp>
      <p:sp>
        <p:nvSpPr>
          <p:cNvPr id="5" name="Content Placeholder 3">
            <a:extLst>
              <a:ext uri="{FF2B5EF4-FFF2-40B4-BE49-F238E27FC236}">
                <a16:creationId xmlns:a16="http://schemas.microsoft.com/office/drawing/2014/main" id="{D588A82A-4815-4F95-8AE0-6D899ABA2769}"/>
              </a:ext>
            </a:extLst>
          </p:cNvPr>
          <p:cNvSpPr txBox="1">
            <a:spLocks/>
          </p:cNvSpPr>
          <p:nvPr/>
        </p:nvSpPr>
        <p:spPr>
          <a:xfrm>
            <a:off x="609600" y="0"/>
            <a:ext cx="8534400" cy="605983"/>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200" dirty="0">
                <a:solidFill>
                  <a:srgbClr val="2C3791"/>
                </a:solidFill>
                <a:latin typeface="Arial" panose="020B0604020202020204" pitchFamily="34" charset="0"/>
                <a:cs typeface="Arial" panose="020B0604020202020204" pitchFamily="34" charset="0"/>
              </a:rPr>
              <a:t>ALS Intercepts &amp; Air Assets</a:t>
            </a:r>
          </a:p>
        </p:txBody>
      </p:sp>
    </p:spTree>
    <p:extLst>
      <p:ext uri="{BB962C8B-B14F-4D97-AF65-F5344CB8AC3E}">
        <p14:creationId xmlns:p14="http://schemas.microsoft.com/office/powerpoint/2010/main" val="996358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55173A-95D8-456B-9F69-2C74530EE85A}"/>
              </a:ext>
            </a:extLst>
          </p:cNvPr>
          <p:cNvSpPr>
            <a:spLocks noGrp="1"/>
          </p:cNvSpPr>
          <p:nvPr>
            <p:ph type="body" sz="quarter" idx="11"/>
          </p:nvPr>
        </p:nvSpPr>
        <p:spPr>
          <a:xfrm>
            <a:off x="381000" y="893542"/>
            <a:ext cx="8382000" cy="3356417"/>
          </a:xfrm>
        </p:spPr>
        <p:txBody>
          <a:bodyPr/>
          <a:lstStyle/>
          <a:p>
            <a:pPr marL="342900" indent="-342900">
              <a:spcBef>
                <a:spcPts val="600"/>
              </a:spcBef>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Update process inclusive of EMS clinician input</a:t>
            </a:r>
          </a:p>
          <a:p>
            <a:pPr marL="342900" indent="-3429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New guideline aligns with information flow to EMS and how assessments occur on the scene</a:t>
            </a:r>
          </a:p>
          <a:p>
            <a:pPr marL="342900" indent="-342900">
              <a:spcBef>
                <a:spcPts val="600"/>
              </a:spcBef>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Guideline use is best assessed through impact on under- &amp; over-triage rates</a:t>
            </a:r>
          </a:p>
          <a:p>
            <a:endParaRPr lang="en-US" dirty="0"/>
          </a:p>
        </p:txBody>
      </p:sp>
      <p:sp>
        <p:nvSpPr>
          <p:cNvPr id="5" name="Content Placeholder 3">
            <a:extLst>
              <a:ext uri="{FF2B5EF4-FFF2-40B4-BE49-F238E27FC236}">
                <a16:creationId xmlns:a16="http://schemas.microsoft.com/office/drawing/2014/main" id="{5B16B4BC-4840-444A-8F94-7F375189BF1E}"/>
              </a:ext>
            </a:extLst>
          </p:cNvPr>
          <p:cNvSpPr txBox="1">
            <a:spLocks/>
          </p:cNvSpPr>
          <p:nvPr/>
        </p:nvSpPr>
        <p:spPr>
          <a:xfrm>
            <a:off x="609600" y="0"/>
            <a:ext cx="8534400" cy="605983"/>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200" dirty="0">
                <a:solidFill>
                  <a:srgbClr val="2C3791"/>
                </a:solidFill>
                <a:latin typeface="Arial" panose="020B0604020202020204" pitchFamily="34" charset="0"/>
                <a:cs typeface="Arial" panose="020B0604020202020204" pitchFamily="34" charset="0"/>
              </a:rPr>
              <a:t>Summary</a:t>
            </a:r>
          </a:p>
        </p:txBody>
      </p:sp>
    </p:spTree>
    <p:extLst>
      <p:ext uri="{BB962C8B-B14F-4D97-AF65-F5344CB8AC3E}">
        <p14:creationId xmlns:p14="http://schemas.microsoft.com/office/powerpoint/2010/main" val="2002516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342642-7868-41DB-97CD-9196CA958119}"/>
              </a:ext>
            </a:extLst>
          </p:cNvPr>
          <p:cNvSpPr>
            <a:spLocks noGrp="1"/>
          </p:cNvSpPr>
          <p:nvPr>
            <p:ph type="body" sz="quarter" idx="4294967295"/>
          </p:nvPr>
        </p:nvSpPr>
        <p:spPr>
          <a:xfrm>
            <a:off x="3048000" y="2268538"/>
            <a:ext cx="3048000" cy="606425"/>
          </a:xfrm>
          <a:prstGeom prst="rect">
            <a:avLst/>
          </a:prstGeom>
        </p:spPr>
        <p:txBody>
          <a:bodyPr/>
          <a:lstStyle/>
          <a:p>
            <a:pPr marL="0" indent="0" algn="ctr">
              <a:buNone/>
            </a:pPr>
            <a:r>
              <a:rPr lang="en-US" sz="4000" b="1" dirty="0">
                <a:solidFill>
                  <a:srgbClr val="2C3791"/>
                </a:solidFill>
                <a:latin typeface="Arial" panose="020B0604020202020204" pitchFamily="34" charset="0"/>
                <a:cs typeface="Arial" panose="020B0604020202020204" pitchFamily="34" charset="0"/>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a:xfrm>
            <a:off x="609600" y="0"/>
            <a:ext cx="8534400" cy="605983"/>
          </a:xfrm>
        </p:spPr>
        <p:txBody>
          <a:bodyPr/>
          <a:lstStyle/>
          <a:p>
            <a:r>
              <a:rPr lang="en-US" sz="3200" dirty="0">
                <a:solidFill>
                  <a:srgbClr val="2C3791"/>
                </a:solidFill>
                <a:latin typeface="Arial" panose="020B0604020202020204" pitchFamily="34" charset="0"/>
                <a:cs typeface="Arial" panose="020B0604020202020204" pitchFamily="34" charset="0"/>
              </a:rPr>
              <a:t>Objectives</a:t>
            </a:r>
          </a:p>
        </p:txBody>
      </p:sp>
      <p:sp>
        <p:nvSpPr>
          <p:cNvPr id="3" name="Text Placeholder 2">
            <a:extLst>
              <a:ext uri="{FF2B5EF4-FFF2-40B4-BE49-F238E27FC236}">
                <a16:creationId xmlns:a16="http://schemas.microsoft.com/office/drawing/2014/main" id="{3B55173A-95D8-456B-9F69-2C74530EE85A}"/>
              </a:ext>
            </a:extLst>
          </p:cNvPr>
          <p:cNvSpPr>
            <a:spLocks noGrp="1"/>
          </p:cNvSpPr>
          <p:nvPr>
            <p:ph type="body" sz="quarter" idx="11"/>
          </p:nvPr>
        </p:nvSpPr>
        <p:spPr>
          <a:xfrm>
            <a:off x="381000" y="949601"/>
            <a:ext cx="8382000" cy="3244298"/>
          </a:xfrm>
        </p:spPr>
        <p:txBody>
          <a:bodyPr/>
          <a:lstStyle/>
          <a:p>
            <a:pPr marL="342900" indent="-342900">
              <a:spcBef>
                <a:spcPts val="600"/>
              </a:spcBef>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Describe the update process</a:t>
            </a:r>
          </a:p>
          <a:p>
            <a:pPr marL="342900" indent="-342900">
              <a:spcBef>
                <a:spcPts val="600"/>
              </a:spcBef>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Explain the new Guideline</a:t>
            </a:r>
          </a:p>
          <a:p>
            <a:pPr marL="342900" indent="-342900">
              <a:spcBef>
                <a:spcPts val="600"/>
              </a:spcBef>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Discuss the changes from the 2011 Guideline</a:t>
            </a:r>
          </a:p>
          <a:p>
            <a:pPr marL="342900" indent="-342900">
              <a:spcBef>
                <a:spcPts val="600"/>
              </a:spcBef>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Review local &amp; regional use of the Guideline</a:t>
            </a:r>
          </a:p>
          <a:p>
            <a:endParaRPr lang="en-US" dirty="0"/>
          </a:p>
        </p:txBody>
      </p:sp>
    </p:spTree>
    <p:extLst>
      <p:ext uri="{BB962C8B-B14F-4D97-AF65-F5344CB8AC3E}">
        <p14:creationId xmlns:p14="http://schemas.microsoft.com/office/powerpoint/2010/main" val="90188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8458D0-F5FE-4F23-8870-FE3F8D6D507B}"/>
              </a:ext>
            </a:extLst>
          </p:cNvPr>
          <p:cNvSpPr>
            <a:spLocks noGrp="1"/>
          </p:cNvSpPr>
          <p:nvPr>
            <p:ph type="title" idx="4294967295"/>
          </p:nvPr>
        </p:nvSpPr>
        <p:spPr>
          <a:xfrm>
            <a:off x="304800" y="514350"/>
            <a:ext cx="8534400" cy="3810000"/>
          </a:xfrm>
          <a:prstGeom prst="rect">
            <a:avLst/>
          </a:prstGeom>
        </p:spPr>
        <p:txBody>
          <a:bodyPr anchor="ctr"/>
          <a:lstStyle/>
          <a:p>
            <a:r>
              <a:rPr lang="en-US" sz="4800" b="1" dirty="0">
                <a:solidFill>
                  <a:srgbClr val="2C3791"/>
                </a:solidFill>
                <a:latin typeface="Arial" panose="020B0604020202020204" pitchFamily="34" charset="0"/>
                <a:cs typeface="Arial" panose="020B0604020202020204" pitchFamily="34" charset="0"/>
              </a:rPr>
              <a:t>Remember</a:t>
            </a:r>
            <a:br>
              <a:rPr lang="en-US" b="1" dirty="0">
                <a:solidFill>
                  <a:srgbClr val="2C3791"/>
                </a:solidFill>
                <a:latin typeface="Arial" panose="020B0604020202020204" pitchFamily="34" charset="0"/>
                <a:cs typeface="Arial" panose="020B0604020202020204" pitchFamily="34" charset="0"/>
              </a:rPr>
            </a:br>
            <a:br>
              <a:rPr lang="en-US" dirty="0">
                <a:solidFill>
                  <a:srgbClr val="2C3791"/>
                </a:solidFill>
                <a:latin typeface="Arial" panose="020B0604020202020204" pitchFamily="34" charset="0"/>
                <a:cs typeface="Arial" panose="020B0604020202020204" pitchFamily="34" charset="0"/>
              </a:rPr>
            </a:br>
            <a:r>
              <a:rPr lang="en-US" sz="4400" dirty="0">
                <a:solidFill>
                  <a:srgbClr val="2C3791"/>
                </a:solidFill>
                <a:latin typeface="Arial" panose="020B0604020202020204" pitchFamily="34" charset="0"/>
                <a:cs typeface="Arial" panose="020B0604020202020204" pitchFamily="34" charset="0"/>
              </a:rPr>
              <a:t>Follow your local protocol &amp;</a:t>
            </a:r>
            <a:br>
              <a:rPr lang="en-US" sz="4400" dirty="0">
                <a:solidFill>
                  <a:srgbClr val="2C3791"/>
                </a:solidFill>
                <a:latin typeface="Arial" panose="020B0604020202020204" pitchFamily="34" charset="0"/>
                <a:cs typeface="Arial" panose="020B0604020202020204" pitchFamily="34" charset="0"/>
              </a:rPr>
            </a:br>
            <a:r>
              <a:rPr lang="en-US" sz="4400" dirty="0">
                <a:solidFill>
                  <a:srgbClr val="2C3791"/>
                </a:solidFill>
                <a:latin typeface="Arial" panose="020B0604020202020204" pitchFamily="34" charset="0"/>
                <a:cs typeface="Arial" panose="020B0604020202020204" pitchFamily="34" charset="0"/>
              </a:rPr>
              <a:t> medical director guidance</a:t>
            </a:r>
            <a:br>
              <a:rPr lang="en-US" sz="4400" dirty="0">
                <a:solidFill>
                  <a:srgbClr val="2C3791"/>
                </a:solidFill>
                <a:latin typeface="Arial" panose="020B0604020202020204" pitchFamily="34" charset="0"/>
                <a:cs typeface="Arial" panose="020B0604020202020204" pitchFamily="34" charset="0"/>
              </a:rPr>
            </a:br>
            <a:endParaRPr lang="en-US" dirty="0">
              <a:solidFill>
                <a:srgbClr val="2C379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327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F232B17-C31A-4CCE-9A38-1B3DF2BACB96}"/>
              </a:ext>
            </a:extLst>
          </p:cNvPr>
          <p:cNvSpPr>
            <a:spLocks noGrp="1"/>
          </p:cNvSpPr>
          <p:nvPr>
            <p:ph type="body" sz="quarter" idx="11"/>
          </p:nvPr>
        </p:nvSpPr>
        <p:spPr>
          <a:xfrm>
            <a:off x="381000" y="1047750"/>
            <a:ext cx="8382000" cy="3200400"/>
          </a:xfrm>
        </p:spPr>
        <p:txBody>
          <a:bodyPr/>
          <a:lstStyle/>
          <a:p>
            <a:pPr marL="457200" lvl="0" indent="-457200">
              <a:spcBef>
                <a:spcPts val="576"/>
              </a:spcBef>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Achieve optimal patient outcomes through transport to most appropriate destination within the trauma system</a:t>
            </a:r>
          </a:p>
          <a:p>
            <a:pPr marL="457200" lvl="0" indent="-457200">
              <a:spcBef>
                <a:spcPts val="576"/>
              </a:spcBef>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Right Patient, Right Place, Right Time</a:t>
            </a:r>
          </a:p>
          <a:p>
            <a:pPr marL="457200" indent="-457200">
              <a:spcBef>
                <a:spcPts val="576"/>
              </a:spcBef>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Minimize variation in destination decisions</a:t>
            </a:r>
          </a:p>
          <a:p>
            <a:pPr>
              <a:lnSpc>
                <a:spcPct val="150000"/>
              </a:lnSpc>
            </a:pPr>
            <a:endParaRPr lang="en-US" sz="2800" dirty="0">
              <a:solidFill>
                <a:srgbClr val="002060"/>
              </a:solidFill>
              <a:latin typeface="Arial" panose="020B0604020202020204" pitchFamily="34" charset="0"/>
              <a:cs typeface="Arial" panose="020B0604020202020204" pitchFamily="34" charset="0"/>
            </a:endParaRPr>
          </a:p>
          <a:p>
            <a:endParaRPr lang="en-US" dirty="0"/>
          </a:p>
        </p:txBody>
      </p:sp>
      <p:sp>
        <p:nvSpPr>
          <p:cNvPr id="5" name="Content Placeholder 3">
            <a:extLst>
              <a:ext uri="{FF2B5EF4-FFF2-40B4-BE49-F238E27FC236}">
                <a16:creationId xmlns:a16="http://schemas.microsoft.com/office/drawing/2014/main" id="{AB05C80B-5F8C-41B6-AF0F-E1A803EF0B29}"/>
              </a:ext>
            </a:extLst>
          </p:cNvPr>
          <p:cNvSpPr txBox="1">
            <a:spLocks/>
          </p:cNvSpPr>
          <p:nvPr/>
        </p:nvSpPr>
        <p:spPr>
          <a:xfrm>
            <a:off x="609600" y="0"/>
            <a:ext cx="8534400" cy="605983"/>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200" dirty="0">
                <a:solidFill>
                  <a:srgbClr val="2C3791"/>
                </a:solidFill>
                <a:latin typeface="Arial" panose="020B0604020202020204" pitchFamily="34" charset="0"/>
                <a:cs typeface="Arial" panose="020B0604020202020204" pitchFamily="34" charset="0"/>
              </a:rPr>
              <a:t>Why a guideline?</a:t>
            </a:r>
          </a:p>
        </p:txBody>
      </p:sp>
    </p:spTree>
    <p:extLst>
      <p:ext uri="{BB962C8B-B14F-4D97-AF65-F5344CB8AC3E}">
        <p14:creationId xmlns:p14="http://schemas.microsoft.com/office/powerpoint/2010/main" val="293016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F232B17-C31A-4CCE-9A38-1B3DF2BACB96}"/>
              </a:ext>
            </a:extLst>
          </p:cNvPr>
          <p:cNvSpPr>
            <a:spLocks noGrp="1"/>
          </p:cNvSpPr>
          <p:nvPr>
            <p:ph type="body" sz="quarter" idx="11"/>
          </p:nvPr>
        </p:nvSpPr>
        <p:spPr>
          <a:xfrm>
            <a:off x="381000" y="971550"/>
            <a:ext cx="8382000" cy="3200400"/>
          </a:xfrm>
        </p:spPr>
        <p:txBody>
          <a:bodyPr/>
          <a:lstStyle/>
          <a:p>
            <a:pPr marL="457200" indent="-457200">
              <a:spcBef>
                <a:spcPts val="600"/>
              </a:spcBef>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New research and evidence since 2011 Guideline  </a:t>
            </a:r>
          </a:p>
          <a:p>
            <a:pPr marL="457200" indent="-457200">
              <a:spcBef>
                <a:spcPts val="600"/>
              </a:spcBef>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Reduce time and variation in making destination decisions</a:t>
            </a:r>
          </a:p>
          <a:p>
            <a:pPr marL="457200" indent="-457200">
              <a:spcBef>
                <a:spcPts val="600"/>
              </a:spcBef>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Opportunity to reduce under- &amp; over-triage </a:t>
            </a:r>
          </a:p>
          <a:p>
            <a:endParaRPr lang="en-US" dirty="0"/>
          </a:p>
        </p:txBody>
      </p:sp>
      <p:sp>
        <p:nvSpPr>
          <p:cNvPr id="5" name="Content Placeholder 3">
            <a:extLst>
              <a:ext uri="{FF2B5EF4-FFF2-40B4-BE49-F238E27FC236}">
                <a16:creationId xmlns:a16="http://schemas.microsoft.com/office/drawing/2014/main" id="{72CA4966-1508-4EC2-963A-DFD7AF6A4924}"/>
              </a:ext>
            </a:extLst>
          </p:cNvPr>
          <p:cNvSpPr txBox="1">
            <a:spLocks/>
          </p:cNvSpPr>
          <p:nvPr/>
        </p:nvSpPr>
        <p:spPr>
          <a:xfrm>
            <a:off x="609600" y="0"/>
            <a:ext cx="8534400" cy="605983"/>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200" dirty="0">
                <a:solidFill>
                  <a:srgbClr val="2C3791"/>
                </a:solidFill>
                <a:latin typeface="Arial" panose="020B0604020202020204" pitchFamily="34" charset="0"/>
                <a:cs typeface="Arial" panose="020B0604020202020204" pitchFamily="34" charset="0"/>
              </a:rPr>
              <a:t>Why an update?</a:t>
            </a:r>
          </a:p>
        </p:txBody>
      </p:sp>
    </p:spTree>
    <p:extLst>
      <p:ext uri="{BB962C8B-B14F-4D97-AF65-F5344CB8AC3E}">
        <p14:creationId xmlns:p14="http://schemas.microsoft.com/office/powerpoint/2010/main" val="358839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F232B17-C31A-4CCE-9A38-1B3DF2BACB96}"/>
              </a:ext>
            </a:extLst>
          </p:cNvPr>
          <p:cNvSpPr>
            <a:spLocks noGrp="1"/>
          </p:cNvSpPr>
          <p:nvPr>
            <p:ph type="body" sz="quarter" idx="11"/>
          </p:nvPr>
        </p:nvSpPr>
        <p:spPr>
          <a:xfrm>
            <a:off x="381000" y="895350"/>
            <a:ext cx="8382000" cy="3352800"/>
          </a:xfrm>
        </p:spPr>
        <p:txBody>
          <a:bodyPr/>
          <a:lstStyle/>
          <a:p>
            <a:pPr marL="457200" indent="-457200">
              <a:spcBef>
                <a:spcPts val="600"/>
              </a:spcBef>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Inclusion of EMS input</a:t>
            </a:r>
          </a:p>
          <a:p>
            <a:pPr marL="800100" lvl="1"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Survey distributed to 29 national organizations representing EMS and trauma</a:t>
            </a:r>
          </a:p>
          <a:p>
            <a:pPr marL="800100" lvl="1"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3,958 Responses </a:t>
            </a:r>
          </a:p>
          <a:p>
            <a:pPr marL="457200" indent="-457200">
              <a:spcBef>
                <a:spcPts val="600"/>
              </a:spcBef>
              <a:buFont typeface="Arial" panose="020B0604020202020204" pitchFamily="34" charset="0"/>
              <a:buChar char="•"/>
            </a:pPr>
            <a:r>
              <a:rPr lang="en-US" sz="2800" dirty="0">
                <a:latin typeface="Arial" panose="020B0604020202020204" pitchFamily="34" charset="0"/>
                <a:cs typeface="Arial" panose="020B0604020202020204" pitchFamily="34" charset="0"/>
              </a:rPr>
              <a:t>Interdisciplinary national Expert Panel</a:t>
            </a:r>
          </a:p>
          <a:p>
            <a:pPr marL="457200" indent="-457200">
              <a:spcBef>
                <a:spcPts val="600"/>
              </a:spcBef>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Systematic reviews of EMS field triage and other relevant published literature</a:t>
            </a:r>
          </a:p>
          <a:p>
            <a:pPr marL="457200" indent="-457200">
              <a:spcBef>
                <a:spcPts val="600"/>
              </a:spcBef>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Rigorous process for adding or removing criteria</a:t>
            </a:r>
          </a:p>
        </p:txBody>
      </p:sp>
      <p:sp>
        <p:nvSpPr>
          <p:cNvPr id="5" name="Content Placeholder 3">
            <a:extLst>
              <a:ext uri="{FF2B5EF4-FFF2-40B4-BE49-F238E27FC236}">
                <a16:creationId xmlns:a16="http://schemas.microsoft.com/office/drawing/2014/main" id="{B2CD9395-601A-4F82-BEDD-4DEA760247B0}"/>
              </a:ext>
            </a:extLst>
          </p:cNvPr>
          <p:cNvSpPr txBox="1">
            <a:spLocks/>
          </p:cNvSpPr>
          <p:nvPr/>
        </p:nvSpPr>
        <p:spPr>
          <a:xfrm>
            <a:off x="609600" y="0"/>
            <a:ext cx="8534400" cy="605983"/>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200" dirty="0">
                <a:solidFill>
                  <a:srgbClr val="2C3791"/>
                </a:solidFill>
                <a:latin typeface="Arial" panose="020B0604020202020204" pitchFamily="34" charset="0"/>
                <a:cs typeface="Arial" panose="020B0604020202020204" pitchFamily="34" charset="0"/>
              </a:rPr>
              <a:t>Update Process</a:t>
            </a:r>
          </a:p>
        </p:txBody>
      </p:sp>
    </p:spTree>
    <p:extLst>
      <p:ext uri="{BB962C8B-B14F-4D97-AF65-F5344CB8AC3E}">
        <p14:creationId xmlns:p14="http://schemas.microsoft.com/office/powerpoint/2010/main" val="411512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4E0E4C9E-025E-48B4-BDBF-6CC3ECD598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867" y="612769"/>
            <a:ext cx="3294933" cy="4264032"/>
          </a:xfrm>
          <a:prstGeom prst="rect">
            <a:avLst/>
          </a:prstGeom>
        </p:spPr>
      </p:pic>
      <p:sp>
        <p:nvSpPr>
          <p:cNvPr id="3" name="Content Placeholder 2">
            <a:extLst>
              <a:ext uri="{FF2B5EF4-FFF2-40B4-BE49-F238E27FC236}">
                <a16:creationId xmlns:a16="http://schemas.microsoft.com/office/drawing/2014/main" id="{4BE7BDB2-060B-489F-877F-EAFD482F8CBA}"/>
              </a:ext>
            </a:extLst>
          </p:cNvPr>
          <p:cNvSpPr txBox="1">
            <a:spLocks/>
          </p:cNvSpPr>
          <p:nvPr/>
        </p:nvSpPr>
        <p:spPr>
          <a:xfrm>
            <a:off x="4038600" y="1211998"/>
            <a:ext cx="4923879" cy="3065573"/>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indent="-457200">
              <a:spcBef>
                <a:spcPts val="600"/>
              </a:spcBef>
              <a:buClrTx/>
              <a:buSzPct val="100000"/>
              <a:buFont typeface="+mj-lt"/>
              <a:buAutoNum type="arabicPeriod"/>
            </a:pPr>
            <a:r>
              <a:rPr lang="en-US" sz="2200" dirty="0">
                <a:solidFill>
                  <a:schemeClr val="tx1"/>
                </a:solidFill>
                <a:latin typeface="Arial" panose="020B0604020202020204" pitchFamily="34" charset="0"/>
                <a:cs typeface="Arial" panose="020B0604020202020204" pitchFamily="34" charset="0"/>
              </a:rPr>
              <a:t>Assess vital signs &amp; level of consciousness</a:t>
            </a:r>
          </a:p>
          <a:p>
            <a:pPr marL="457200" indent="-457200">
              <a:spcBef>
                <a:spcPts val="600"/>
              </a:spcBef>
              <a:buClrTx/>
              <a:buSzPct val="100000"/>
              <a:buFont typeface="+mj-lt"/>
              <a:buAutoNum type="arabicPeriod"/>
            </a:pPr>
            <a:r>
              <a:rPr lang="en-US" sz="2200" dirty="0">
                <a:solidFill>
                  <a:schemeClr val="tx1"/>
                </a:solidFill>
                <a:latin typeface="Arial" panose="020B0604020202020204" pitchFamily="34" charset="0"/>
                <a:cs typeface="Arial" panose="020B0604020202020204" pitchFamily="34" charset="0"/>
              </a:rPr>
              <a:t>Assess anatomy of injury</a:t>
            </a:r>
          </a:p>
          <a:p>
            <a:pPr marL="457200" indent="-457200">
              <a:spcBef>
                <a:spcPts val="600"/>
              </a:spcBef>
              <a:buClrTx/>
              <a:buSzPct val="100000"/>
              <a:buFont typeface="+mj-lt"/>
              <a:buAutoNum type="arabicPeriod"/>
            </a:pPr>
            <a:r>
              <a:rPr lang="en-US" sz="2200" dirty="0">
                <a:solidFill>
                  <a:schemeClr val="tx1"/>
                </a:solidFill>
                <a:latin typeface="Arial" panose="020B0604020202020204" pitchFamily="34" charset="0"/>
                <a:cs typeface="Arial" panose="020B0604020202020204" pitchFamily="34" charset="0"/>
              </a:rPr>
              <a:t>Assess mechanism of injury &amp; evidence of high energy impact</a:t>
            </a:r>
          </a:p>
          <a:p>
            <a:pPr marL="457200" indent="-457200">
              <a:spcBef>
                <a:spcPts val="600"/>
              </a:spcBef>
              <a:buClrTx/>
              <a:buSzPct val="100000"/>
              <a:buFont typeface="+mj-lt"/>
              <a:buAutoNum type="arabicPeriod"/>
            </a:pPr>
            <a:r>
              <a:rPr lang="en-US" sz="2200" dirty="0">
                <a:solidFill>
                  <a:schemeClr val="tx1"/>
                </a:solidFill>
                <a:latin typeface="Arial" panose="020B0604020202020204" pitchFamily="34" charset="0"/>
                <a:cs typeface="Arial" panose="020B0604020202020204" pitchFamily="34" charset="0"/>
              </a:rPr>
              <a:t>Assess special patient or system considerations</a:t>
            </a:r>
          </a:p>
        </p:txBody>
      </p:sp>
      <p:sp>
        <p:nvSpPr>
          <p:cNvPr id="5" name="Content Placeholder 3">
            <a:extLst>
              <a:ext uri="{FF2B5EF4-FFF2-40B4-BE49-F238E27FC236}">
                <a16:creationId xmlns:a16="http://schemas.microsoft.com/office/drawing/2014/main" id="{F2711FFA-5555-45B4-8692-5471E5E0A350}"/>
              </a:ext>
            </a:extLst>
          </p:cNvPr>
          <p:cNvSpPr txBox="1">
            <a:spLocks/>
          </p:cNvSpPr>
          <p:nvPr/>
        </p:nvSpPr>
        <p:spPr>
          <a:xfrm>
            <a:off x="609600" y="0"/>
            <a:ext cx="8534400" cy="605983"/>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200" dirty="0">
                <a:solidFill>
                  <a:srgbClr val="2C3791"/>
                </a:solidFill>
                <a:latin typeface="Arial" panose="020B0604020202020204" pitchFamily="34" charset="0"/>
                <a:cs typeface="Arial" panose="020B0604020202020204" pitchFamily="34" charset="0"/>
              </a:rPr>
              <a:t>2011 Guideline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2316B95-D0B8-40AC-8447-A70F8E9F7213}"/>
              </a:ext>
            </a:extLst>
          </p:cNvPr>
          <p:cNvSpPr>
            <a:spLocks noGrp="1"/>
          </p:cNvSpPr>
          <p:nvPr>
            <p:ph type="body" sz="quarter" idx="11"/>
          </p:nvPr>
        </p:nvSpPr>
        <p:spPr>
          <a:xfrm>
            <a:off x="381000" y="1103781"/>
            <a:ext cx="4572000" cy="3048000"/>
          </a:xfrm>
        </p:spPr>
        <p:txBody>
          <a:bodyPr/>
          <a:lstStyle/>
          <a:p>
            <a:pPr marL="342900" indent="-3429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Not an algorithm</a:t>
            </a:r>
          </a:p>
          <a:p>
            <a:pPr marL="342900" indent="-3429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Simplified to align with information flow to EMS</a:t>
            </a:r>
          </a:p>
          <a:p>
            <a:pPr marL="342900" indent="-3429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Reflect how assessments occur on the scene</a:t>
            </a:r>
          </a:p>
          <a:p>
            <a:pPr marL="342900" indent="-342900">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Gets to transport decision sooner</a:t>
            </a:r>
          </a:p>
        </p:txBody>
      </p:sp>
      <p:sp>
        <p:nvSpPr>
          <p:cNvPr id="6" name="Content Placeholder 3">
            <a:extLst>
              <a:ext uri="{FF2B5EF4-FFF2-40B4-BE49-F238E27FC236}">
                <a16:creationId xmlns:a16="http://schemas.microsoft.com/office/drawing/2014/main" id="{3BFB3316-285D-4770-9B56-F869C68B6BC7}"/>
              </a:ext>
            </a:extLst>
          </p:cNvPr>
          <p:cNvSpPr txBox="1">
            <a:spLocks/>
          </p:cNvSpPr>
          <p:nvPr/>
        </p:nvSpPr>
        <p:spPr>
          <a:xfrm>
            <a:off x="609600" y="0"/>
            <a:ext cx="8534400" cy="605983"/>
          </a:xfrm>
          <a:prstGeom prst="rect">
            <a:avLst/>
          </a:prstGeom>
        </p:spPr>
        <p:txBody>
          <a:bodyPr/>
          <a:lstStyle>
            <a:lvl1pPr marL="0" indent="0" algn="l" defTabSz="914400" rtl="0" eaLnBrk="1" latinLnBrk="0" hangingPunct="1">
              <a:spcBef>
                <a:spcPct val="20000"/>
              </a:spcBef>
              <a:buFontTx/>
              <a:buNone/>
              <a:defRPr sz="2800" b="1" i="0" kern="1200" baseline="0">
                <a:solidFill>
                  <a:srgbClr val="ED393A"/>
                </a:solidFill>
                <a:latin typeface="Calibri" panose="020F0502020204030204" pitchFamily="34" charset="0"/>
                <a:ea typeface="+mn-ea"/>
                <a:cs typeface="Calibri" panose="020F0502020204030204" pitchFamily="34" charset="0"/>
              </a:defRPr>
            </a:lvl1pPr>
            <a:lvl2pPr marL="4572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2pPr>
            <a:lvl3pPr marL="9144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3pPr>
            <a:lvl4pPr marL="13716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4pPr>
            <a:lvl5pPr marL="1828800" indent="0" algn="l" defTabSz="914400" rtl="0" eaLnBrk="1" latinLnBrk="0" hangingPunct="1">
              <a:spcBef>
                <a:spcPct val="20000"/>
              </a:spcBef>
              <a:buFontTx/>
              <a:buNone/>
              <a:defRPr sz="1600" kern="1200" baseline="0">
                <a:solidFill>
                  <a:schemeClr val="tx1"/>
                </a:solidFill>
                <a:latin typeface="Minion Pro SmBd" panose="020405030502010202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200" dirty="0">
                <a:solidFill>
                  <a:srgbClr val="2C3791"/>
                </a:solidFill>
                <a:latin typeface="Arial" panose="020B0604020202020204" pitchFamily="34" charset="0"/>
                <a:cs typeface="Arial" panose="020B0604020202020204" pitchFamily="34" charset="0"/>
              </a:rPr>
              <a:t>What’s new?</a:t>
            </a:r>
          </a:p>
        </p:txBody>
      </p:sp>
      <p:pic>
        <p:nvPicPr>
          <p:cNvPr id="8" name="Picture 7" descr="Table&#10;&#10;Description automatically generated">
            <a:extLst>
              <a:ext uri="{FF2B5EF4-FFF2-40B4-BE49-F238E27FC236}">
                <a16:creationId xmlns:a16="http://schemas.microsoft.com/office/drawing/2014/main" id="{67FC3A9D-F56F-4399-A164-4F887A6AE9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5400" y="671232"/>
            <a:ext cx="2937163" cy="3801035"/>
          </a:xfrm>
          <a:prstGeom prst="rect">
            <a:avLst/>
          </a:prstGeom>
        </p:spPr>
      </p:pic>
    </p:spTree>
    <p:extLst>
      <p:ext uri="{BB962C8B-B14F-4D97-AF65-F5344CB8AC3E}">
        <p14:creationId xmlns:p14="http://schemas.microsoft.com/office/powerpoint/2010/main" val="256198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rk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ark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2202</TotalTime>
  <Words>1652</Words>
  <Application>Microsoft Office PowerPoint</Application>
  <PresentationFormat>On-screen Show (16:9)</PresentationFormat>
  <Paragraphs>197</Paragraphs>
  <Slides>24</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Minion Pro SmBd</vt:lpstr>
      <vt:lpstr>Times New Roman</vt:lpstr>
      <vt:lpstr>Dark Option 1</vt:lpstr>
      <vt:lpstr>1_Dark Option 1</vt:lpstr>
      <vt:lpstr>PowerPoint Presentation</vt:lpstr>
      <vt:lpstr>PowerPoint Presentation</vt:lpstr>
      <vt:lpstr>PowerPoint Presentation</vt:lpstr>
      <vt:lpstr>Remember  Follow your local protocol &amp;  medical director guidance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American College of Surgeons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Mackenzie Dafferner</cp:lastModifiedBy>
  <cp:revision>114</cp:revision>
  <dcterms:created xsi:type="dcterms:W3CDTF">2019-03-15T15:26:17Z</dcterms:created>
  <dcterms:modified xsi:type="dcterms:W3CDTF">2022-04-27T19:53:11Z</dcterms:modified>
</cp:coreProperties>
</file>